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8f54c0f3e14e2c" /><Relationship Type="http://schemas.openxmlformats.org/officeDocument/2006/relationships/extended-properties" Target="/docProps/app.xml" Id="R3d731543f40d460a" /><Relationship Type="http://schemas.openxmlformats.org/officeDocument/2006/relationships/officeDocument" Target="/ppt/presentation.xml" Id="Rb43f6d26e9bc48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e96debb1ab34463"/>
  </p:sldMasterIdLst>
  <p:notesMasterIdLst>
    <p:notesMasterId xmlns:r="http://schemas.openxmlformats.org/officeDocument/2006/relationships" r:id="R8a5e708593b442c5"/>
  </p:notesMasterIdLst>
  <p:sldIdLst>
    <p:sldId xmlns:r="http://schemas.openxmlformats.org/officeDocument/2006/relationships" id="256" r:id="Rc3e43d187e5444d5"/>
  </p:sldIdLst>
  <p:sldSz cx="44043600" cy="328803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5a07a4872443ea" /><Relationship Type="http://schemas.openxmlformats.org/officeDocument/2006/relationships/slideMaster" Target="/ppt/slideMasters/slideMaster1.xml" Id="R5e96debb1ab34463" /><Relationship Type="http://schemas.openxmlformats.org/officeDocument/2006/relationships/notesMaster" Target="/ppt/notesMasters/notesMaster1.xml" Id="R8a5e708593b442c5" /><Relationship Type="http://schemas.openxmlformats.org/officeDocument/2006/relationships/presProps" Target="/ppt/presProps.xml" Id="Reb26439758a34914" /><Relationship Type="http://schemas.openxmlformats.org/officeDocument/2006/relationships/tableStyles" Target="/ppt/tableStyles.xml" Id="Rcfe01a2cb5324e1a" /><Relationship Type="http://schemas.openxmlformats.org/officeDocument/2006/relationships/slide" Target="/ppt/slides/slide1.xml" Id="Rc3e43d187e5444d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e282adf230464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f0962d1f2d4580" /><Relationship Type="http://schemas.openxmlformats.org/officeDocument/2006/relationships/notesMaster" Target="/ppt/notesMasters/notesMaster1.xml" Id="R646c0ac3adab4d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70410405df485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4189a92b724468" /><Relationship Type="http://schemas.openxmlformats.org/officeDocument/2006/relationships/slideLayout" Target="/ppt/slideLayouts/slideLayout1.xml" Id="R9969c0db1cff46d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69c0db1cff46d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882c58ac8747a8" /><Relationship Type="http://schemas.openxmlformats.org/officeDocument/2006/relationships/image" Target="/ppt/media/image.png" Id="Rc4e4519885604f96" /><Relationship Type="http://schemas.openxmlformats.org/officeDocument/2006/relationships/image" Target="/ppt/media/image2.png" Id="R912a5f8b0a854590" /><Relationship Type="http://schemas.openxmlformats.org/officeDocument/2006/relationships/image" Target="/ppt/media/image3.png" Id="Rec49c79ab6a84b4b" /><Relationship Type="http://schemas.openxmlformats.org/officeDocument/2006/relationships/image" Target="/ppt/media/image4.png" Id="R51a1e4f9478541f5" /><Relationship Type="http://schemas.openxmlformats.org/officeDocument/2006/relationships/image" Target="/ppt/media/image5.png" Id="R9ce1402bb0e549aa" /><Relationship Type="http://schemas.openxmlformats.org/officeDocument/2006/relationships/image" Target="/ppt/media/image6.png" Id="R4dcecc43f390401a" /><Relationship Type="http://schemas.openxmlformats.org/officeDocument/2006/relationships/notesSlide" Target="/ppt/notesSlides/notesSlide1.xml" Id="R2a6d01fc5baa44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e4519885604f9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4043600" cy="32880300"/>
          </a:xfrm>
          <a:prstGeom xmlns:a="http://schemas.openxmlformats.org/drawingml/2006/main" prst="rect">
            <a:avLst/>
          </a:prstGeom>
        </p:spPr>
      </p:pic>
      <p:sp>
        <p:nvSpPr>
          <p:cNvPr id="2" name="header-clear">
            <a:extLst xmlns:a="http://schemas.openxmlformats.org/drawingml/2006/main">
              <a:ext uri="{FF2B5EF4-FFF2-40B4-BE49-F238E27FC236}">
                <a16:creationId xmlns:a16="http://schemas.microsoft.com/office/drawing/2014/main" id="{A581FC48-866C-4C13-A11C-503D1BCA8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66750"/>
            <a:ext cx="30099000" cy="476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poster-title">
            <a:extLst xmlns:a="http://schemas.openxmlformats.org/drawingml/2006/main">
              <a:ext uri="{FF2B5EF4-FFF2-40B4-BE49-F238E27FC236}">
                <a16:creationId xmlns:a16="http://schemas.microsoft.com/office/drawing/2014/main" id="{4AEE4690-5B85-49A5-A957-79DA47211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143000"/>
            <a:ext cx="281940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7500" b="1">
                <a:solidFill>
                  <a:srgbClr val="111111"/>
                </a:solidFill>
              </a:defRPr>
            </a:pPr>
            <a:r>
              <a:rPr sz="7500" b="1">
                <a:solidFill>
                  <a:srgbClr val="111111"/>
                </a:solidFill>
              </a:rPr>
              <a:t>A Stability-Driven Real-Time Hybrid Simulation</a:t>
            </a:r>
          </a:p>
          <a:p xmlns:a="http://schemas.openxmlformats.org/drawingml/2006/main">
            <a:pPr algn="ctr">
              <a:defRPr sz="7500" b="1">
                <a:solidFill>
                  <a:srgbClr val="111111"/>
                </a:solidFill>
              </a:defRPr>
            </a:pPr>
            <a:r>
              <a:rPr sz="7500" b="1">
                <a:solidFill>
                  <a:srgbClr val="111111"/>
                </a:solidFill>
              </a:rPr>
              <a:t>Framework for Hysteretic Structural Components</a:t>
            </a:r>
          </a:p>
        </p:txBody>
      </p:sp>
      <p:sp>
        <p:nvSpPr>
          <p:cNvPr id="4" name="authors">
            <a:extLst xmlns:a="http://schemas.openxmlformats.org/drawingml/2006/main">
              <a:ext uri="{FF2B5EF4-FFF2-40B4-BE49-F238E27FC236}">
                <a16:creationId xmlns:a16="http://schemas.microsoft.com/office/drawing/2014/main" id="{4E9B8C2D-27A5-432A-8EA5-1CBD62207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619500"/>
            <a:ext cx="28194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700" b="0">
                <a:solidFill>
                  <a:srgbClr val="5B6168"/>
                </a:solidFill>
              </a:defRPr>
            </a:pPr>
            <a:r>
              <a:rPr sz="2700" b="0">
                <a:solidFill>
                  <a:srgbClr val="5B6168"/>
                </a:solidFill>
              </a:rPr>
              <a:t>Mohamed Gomaa · Gaurav Chobe · Julian D. Calonge · Edwin D. Patino · Motahareh Mirfarah</a:t>
            </a:r>
          </a:p>
          <a:p xmlns:a="http://schemas.openxmlformats.org/drawingml/2006/main">
            <a:pPr algn="ctr">
              <a:defRPr sz="2700" b="0">
                <a:solidFill>
                  <a:srgbClr val="5B6168"/>
                </a:solidFill>
              </a:defRPr>
            </a:pPr>
            <a:r>
              <a:rPr sz="2700" b="0">
                <a:solidFill>
                  <a:srgbClr val="5B6168"/>
                </a:solidFill>
              </a:rPr>
              <a:t>Johnny W. Condori Uribe · Juan Nicolas Villamizar · Shirley Dyke · Akanshu Sharma</a:t>
            </a:r>
          </a:p>
        </p:txBody>
      </p:sp>
      <p:sp>
        <p:nvSpPr>
          <p:cNvPr id="5" name="student-advisor">
            <a:extLst xmlns:a="http://schemas.openxmlformats.org/drawingml/2006/main">
              <a:ext uri="{FF2B5EF4-FFF2-40B4-BE49-F238E27FC236}">
                <a16:creationId xmlns:a16="http://schemas.microsoft.com/office/drawing/2014/main" id="{22262EE5-0F71-4725-BEFA-951A656AC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905375"/>
            <a:ext cx="2171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111111"/>
                </a:solidFill>
              </a:defRPr>
            </a:pPr>
            <a:r>
              <a:rPr sz="2400" b="1">
                <a:solidFill>
                  <a:srgbClr val="111111"/>
                </a:solidFill>
              </a:rPr>
              <a:t>Student: Mohamed Gomaa     |     Advisor: Akanshu Sharma</a:t>
            </a:r>
          </a:p>
        </p:txBody>
      </p:sp>
      <p:sp>
        <p:nvSpPr>
          <p:cNvPr id="6" name="bar-left">
            <a:extLst xmlns:a="http://schemas.openxmlformats.org/drawingml/2006/main">
              <a:ext uri="{FF2B5EF4-FFF2-40B4-BE49-F238E27FC236}">
                <a16:creationId xmlns:a16="http://schemas.microsoft.com/office/drawing/2014/main" id="{9366001D-C78B-45F4-9C41-8781D1CD1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43625"/>
            <a:ext cx="1343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MOTIVATION &amp; RTHS</a:t>
            </a:r>
          </a:p>
        </p:txBody>
      </p:sp>
      <p:sp>
        <p:nvSpPr>
          <p:cNvPr id="7" name="bar-middle">
            <a:extLst xmlns:a="http://schemas.openxmlformats.org/drawingml/2006/main">
              <a:ext uri="{FF2B5EF4-FFF2-40B4-BE49-F238E27FC236}">
                <a16:creationId xmlns:a16="http://schemas.microsoft.com/office/drawing/2014/main" id="{EEAB7D74-D896-45E6-B18E-2E5B419A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0" y="6143625"/>
            <a:ext cx="13239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STABILITY-DRIVEN FRAMEWORK</a:t>
            </a:r>
          </a:p>
        </p:txBody>
      </p:sp>
      <p:sp>
        <p:nvSpPr>
          <p:cNvPr id="8" name="bar-right">
            <a:extLst xmlns:a="http://schemas.openxmlformats.org/drawingml/2006/main">
              <a:ext uri="{FF2B5EF4-FFF2-40B4-BE49-F238E27FC236}">
                <a16:creationId xmlns:a16="http://schemas.microsoft.com/office/drawing/2014/main" id="{AB27DCA2-BD73-4332-86CE-85AFE1084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0" y="6143625"/>
            <a:ext cx="13620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RESULTS &amp; IMPLICATIONS</a:t>
            </a:r>
          </a:p>
        </p:txBody>
      </p:sp>
      <p:sp>
        <p:nvSpPr>
          <p:cNvPr id="9" name="left-takeaway">
            <a:extLst xmlns:a="http://schemas.openxmlformats.org/drawingml/2006/main">
              <a:ext uri="{FF2B5EF4-FFF2-40B4-BE49-F238E27FC236}">
                <a16:creationId xmlns:a16="http://schemas.microsoft.com/office/drawing/2014/main" id="{76867889-217F-42F8-85BA-733E172F0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7858125"/>
            <a:ext cx="13382625" cy="2476500"/>
          </a:xfrm>
          <a:prstGeom xmlns:a="http://schemas.openxmlformats.org/drawingml/2006/main" prst="roundRect">
            <a:avLst>
              <a:gd name="adj" fmla="val 8462"/>
            </a:avLst>
          </a:prstGeom>
          <a:solidFill xmlns:a="http://schemas.openxmlformats.org/drawingml/2006/main">
            <a:srgbClr val="F7F1D7"/>
          </a:solidFill>
          <a:ln xmlns:a="http://schemas.openxmlformats.org/drawingml/2006/main" w="28575">
            <a:solidFill>
              <a:srgbClr val="CFB53B"/>
            </a:solidFill>
            <a:prstDash val="solid"/>
          </a:ln>
        </p:spPr>
      </p:sp>
      <p:sp>
        <p:nvSpPr>
          <p:cNvPr id="10" name="left-takeaway-head">
            <a:extLst xmlns:a="http://schemas.openxmlformats.org/drawingml/2006/main">
              <a:ext uri="{FF2B5EF4-FFF2-40B4-BE49-F238E27FC236}">
                <a16:creationId xmlns:a16="http://schemas.microsoft.com/office/drawing/2014/main" id="{A7BC3A70-12D6-4E84-A2C1-6BDF722E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8191500"/>
            <a:ext cx="1257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AC6420"/>
                </a:solidFill>
              </a:defRPr>
            </a:pPr>
            <a:r>
              <a:rPr sz="3600" b="1">
                <a:solidFill>
                  <a:srgbClr val="AC6420"/>
                </a:solidFill>
              </a:rPr>
              <a:t>Why this matters</a:t>
            </a:r>
          </a:p>
        </p:txBody>
      </p:sp>
      <p:sp>
        <p:nvSpPr>
          <p:cNvPr id="11" name="left-takeaway-copy">
            <a:extLst xmlns:a="http://schemas.openxmlformats.org/drawingml/2006/main">
              <a:ext uri="{FF2B5EF4-FFF2-40B4-BE49-F238E27FC236}">
                <a16:creationId xmlns:a16="http://schemas.microsoft.com/office/drawing/2014/main" id="{548A4B2E-69FA-4ADD-88A5-35DBCF8FE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8858250"/>
            <a:ext cx="12573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252525"/>
                </a:solidFill>
              </a:defRPr>
            </a:pPr>
            <a:r>
              <a:rPr sz="2850" b="0">
                <a:solidFill>
                  <a:srgbClr val="252525"/>
                </a:solidFill>
              </a:rPr>
              <a:t>Prescribed cyclic protocols cannot reproduce the system-dependent demands that emerge when a degrading component interacts with the surrounding structure.</a:t>
            </a:r>
          </a:p>
        </p:txBody>
      </p:sp>
      <p:sp>
        <p:nvSpPr>
          <p:cNvPr id="12" name="gap-title">
            <a:extLst xmlns:a="http://schemas.openxmlformats.org/drawingml/2006/main">
              <a:ext uri="{FF2B5EF4-FFF2-40B4-BE49-F238E27FC236}">
                <a16:creationId xmlns:a16="http://schemas.microsoft.com/office/drawing/2014/main" id="{6D86EBFC-2E73-416F-9BA6-7ACDA347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0763250"/>
            <a:ext cx="13144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AC6420"/>
                </a:solidFill>
              </a:defRPr>
            </a:pPr>
            <a:r>
              <a:rPr sz="3900" b="1">
                <a:solidFill>
                  <a:srgbClr val="AC6420"/>
                </a:solidFill>
              </a:rPr>
              <a:t>The experimental gap</a:t>
            </a:r>
          </a:p>
        </p:txBody>
      </p:sp>
      <p:sp>
        <p:nvSpPr>
          <p:cNvPr id="13" name="gap-rule">
            <a:extLst xmlns:a="http://schemas.openxmlformats.org/drawingml/2006/main">
              <a:ext uri="{FF2B5EF4-FFF2-40B4-BE49-F238E27FC236}">
                <a16:creationId xmlns:a16="http://schemas.microsoft.com/office/drawing/2014/main" id="{AC403B39-8AB9-4088-928F-D11FF8CA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1544300"/>
            <a:ext cx="2000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C64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gap-copy">
            <a:extLst xmlns:a="http://schemas.openxmlformats.org/drawingml/2006/main">
              <a:ext uri="{FF2B5EF4-FFF2-40B4-BE49-F238E27FC236}">
                <a16:creationId xmlns:a16="http://schemas.microsoft.com/office/drawing/2014/main" id="{C592D8AB-B408-4ECC-9D16-1C33E952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1811000"/>
            <a:ext cx="1295400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252525"/>
                </a:solidFill>
              </a:defRPr>
            </a:pPr>
            <a:r>
              <a:rPr sz="2925" b="0">
                <a:solidFill>
                  <a:srgbClr val="252525"/>
                </a:solidFill>
              </a:rPr>
              <a:t>• Component tests provide valuable nonlinear data, but their loading histories are fixed in advance.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925" b="0">
                <a:solidFill>
                  <a:srgbClr val="252525"/>
                </a:solidFill>
              </a:defRPr>
            </a:pPr>
            <a:r>
              <a:rPr sz="2925" b="0">
                <a:solidFill>
                  <a:srgbClr val="252525"/>
                </a:solidFill>
              </a:rPr>
              <a:t>• Full-scale dynamic testing captures interaction, yet cost, scale, and laboratory demand limit routine use.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925" b="0">
                <a:solidFill>
                  <a:srgbClr val="252525"/>
                </a:solidFill>
              </a:defRPr>
            </a:pPr>
            <a:r>
              <a:rPr sz="2925" b="0">
                <a:solidFill>
                  <a:srgbClr val="252525"/>
                </a:solidFill>
              </a:rPr>
              <a:t>• RTHS closes this gap by coupling a physical component to a numerical structure at every time step.</a:t>
            </a:r>
          </a:p>
        </p:txBody>
      </p:sp>
      <p:sp>
        <p:nvSpPr>
          <p:cNvPr id="15" name="loop-title">
            <a:extLst xmlns:a="http://schemas.openxmlformats.org/drawingml/2006/main">
              <a:ext uri="{FF2B5EF4-FFF2-40B4-BE49-F238E27FC236}">
                <a16:creationId xmlns:a16="http://schemas.microsoft.com/office/drawing/2014/main" id="{A8251B9C-C6A3-427F-AD82-B5C67AF48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6192500"/>
            <a:ext cx="13144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007CA8"/>
                </a:solidFill>
              </a:defRPr>
            </a:pPr>
            <a:r>
              <a:rPr sz="3900" b="1">
                <a:solidFill>
                  <a:srgbClr val="007CA8"/>
                </a:solidFill>
              </a:rPr>
              <a:t>Real-time closed-loop interaction</a:t>
            </a:r>
          </a:p>
        </p:txBody>
      </p:sp>
      <p:sp>
        <p:nvSpPr>
          <p:cNvPr id="16" name="loop-rule">
            <a:extLst xmlns:a="http://schemas.openxmlformats.org/drawingml/2006/main">
              <a:ext uri="{FF2B5EF4-FFF2-40B4-BE49-F238E27FC236}">
                <a16:creationId xmlns:a16="http://schemas.microsoft.com/office/drawing/2014/main" id="{BF1CF1E3-6D8E-47BF-B413-19C059B7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6973550"/>
            <a:ext cx="2000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C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arrow-1">
            <a:extLst xmlns:a="http://schemas.openxmlformats.org/drawingml/2006/main">
              <a:ext uri="{FF2B5EF4-FFF2-40B4-BE49-F238E27FC236}">
                <a16:creationId xmlns:a16="http://schemas.microsoft.com/office/drawing/2014/main" id="{291B90EC-D333-476E-87BA-B59DC68B2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8173700"/>
            <a:ext cx="1238250" cy="781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B5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arrow-2">
            <a:extLst xmlns:a="http://schemas.openxmlformats.org/drawingml/2006/main">
              <a:ext uri="{FF2B5EF4-FFF2-40B4-BE49-F238E27FC236}">
                <a16:creationId xmlns:a16="http://schemas.microsoft.com/office/drawing/2014/main" id="{EAFE6625-90BC-44E1-92CE-EB11A107E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8173700"/>
            <a:ext cx="1238250" cy="781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B5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feedback-arrow">
            <a:extLst xmlns:a="http://schemas.openxmlformats.org/drawingml/2006/main">
              <a:ext uri="{FF2B5EF4-FFF2-40B4-BE49-F238E27FC236}">
                <a16:creationId xmlns:a16="http://schemas.microsoft.com/office/drawing/2014/main" id="{F6ECBE3F-407F-448B-9076-7076EC28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0526375"/>
            <a:ext cx="7334250" cy="66675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7405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numerical-node">
            <a:extLst xmlns:a="http://schemas.openxmlformats.org/drawingml/2006/main">
              <a:ext uri="{FF2B5EF4-FFF2-40B4-BE49-F238E27FC236}">
                <a16:creationId xmlns:a16="http://schemas.microsoft.com/office/drawing/2014/main" id="{7EA3A1C0-5AC0-4046-9BF5-14785DD1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7478375"/>
            <a:ext cx="3143250" cy="2381250"/>
          </a:xfrm>
          <a:prstGeom xmlns:a="http://schemas.openxmlformats.org/drawingml/2006/main" prst="roundRect">
            <a:avLst>
              <a:gd name="adj" fmla="val 8800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28575">
            <a:solidFill>
              <a:srgbClr val="007CA8"/>
            </a:solidFill>
            <a:prstDash val="solid"/>
          </a:ln>
        </p:spPr>
      </p:sp>
      <p:sp>
        <p:nvSpPr>
          <p:cNvPr id="21" name="controller-node">
            <a:extLst xmlns:a="http://schemas.openxmlformats.org/drawingml/2006/main">
              <a:ext uri="{FF2B5EF4-FFF2-40B4-BE49-F238E27FC236}">
                <a16:creationId xmlns:a16="http://schemas.microsoft.com/office/drawing/2014/main" id="{CDE8A7FC-1B1B-4B55-9892-90169C74D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7478375"/>
            <a:ext cx="3143250" cy="2381250"/>
          </a:xfrm>
          <a:prstGeom xmlns:a="http://schemas.openxmlformats.org/drawingml/2006/main" prst="roundRect">
            <a:avLst>
              <a:gd name="adj" fmla="val 8800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28575">
            <a:solidFill>
              <a:srgbClr val="AC6420"/>
            </a:solidFill>
            <a:prstDash val="solid"/>
          </a:ln>
        </p:spPr>
      </p:sp>
      <p:sp>
        <p:nvSpPr>
          <p:cNvPr id="22" name="specimen-node">
            <a:extLst xmlns:a="http://schemas.openxmlformats.org/drawingml/2006/main">
              <a:ext uri="{FF2B5EF4-FFF2-40B4-BE49-F238E27FC236}">
                <a16:creationId xmlns:a16="http://schemas.microsoft.com/office/drawing/2014/main" id="{2E55044C-DBDF-4F9A-9B82-B5651351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7478375"/>
            <a:ext cx="3143250" cy="2381250"/>
          </a:xfrm>
          <a:prstGeom xmlns:a="http://schemas.openxmlformats.org/drawingml/2006/main" prst="roundRect">
            <a:avLst>
              <a:gd name="adj" fmla="val 8800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28575">
            <a:solidFill>
              <a:srgbClr val="74058A"/>
            </a:solidFill>
            <a:prstDash val="solid"/>
          </a:ln>
        </p:spPr>
      </p:sp>
      <p:sp>
        <p:nvSpPr>
          <p:cNvPr id="23" name="numerical-label">
            <a:extLst xmlns:a="http://schemas.openxmlformats.org/drawingml/2006/main">
              <a:ext uri="{FF2B5EF4-FFF2-40B4-BE49-F238E27FC236}">
                <a16:creationId xmlns:a16="http://schemas.microsoft.com/office/drawing/2014/main" id="{84BE0A8D-8971-436D-A6EB-6C20DC35A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18097500"/>
            <a:ext cx="2667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007CA8"/>
                </a:solidFill>
              </a:defRPr>
            </a:pPr>
            <a:r>
              <a:rPr sz="2850" b="1">
                <a:solidFill>
                  <a:srgbClr val="007CA8"/>
                </a:solidFill>
              </a:rPr>
              <a:t>NUMERICAL</a:t>
            </a:r>
          </a:p>
          <a:p xmlns:a="http://schemas.openxmlformats.org/drawingml/2006/main">
            <a:pPr algn="ctr">
              <a:defRPr sz="2850" b="1">
                <a:solidFill>
                  <a:srgbClr val="007CA8"/>
                </a:solidFill>
              </a:defRPr>
            </a:pPr>
            <a:r>
              <a:rPr sz="2850" b="1">
                <a:solidFill>
                  <a:srgbClr val="007CA8"/>
                </a:solidFill>
              </a:rPr>
              <a:t>STRUCTURE</a:t>
            </a:r>
          </a:p>
        </p:txBody>
      </p:sp>
      <p:sp>
        <p:nvSpPr>
          <p:cNvPr id="24" name="controller-label">
            <a:extLst xmlns:a="http://schemas.openxmlformats.org/drawingml/2006/main">
              <a:ext uri="{FF2B5EF4-FFF2-40B4-BE49-F238E27FC236}">
                <a16:creationId xmlns:a16="http://schemas.microsoft.com/office/drawing/2014/main" id="{C3061D2A-E897-4231-904B-7205403EA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18097500"/>
            <a:ext cx="2667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AC6420"/>
                </a:solidFill>
              </a:defRPr>
            </a:pPr>
            <a:r>
              <a:rPr sz="2850" b="1">
                <a:solidFill>
                  <a:srgbClr val="AC6420"/>
                </a:solidFill>
              </a:rPr>
              <a:t>REAL-TIME</a:t>
            </a:r>
          </a:p>
          <a:p xmlns:a="http://schemas.openxmlformats.org/drawingml/2006/main">
            <a:pPr algn="ctr">
              <a:defRPr sz="2850" b="1">
                <a:solidFill>
                  <a:srgbClr val="AC6420"/>
                </a:solidFill>
              </a:defRPr>
            </a:pPr>
            <a:r>
              <a:rPr sz="2850" b="1">
                <a:solidFill>
                  <a:srgbClr val="AC6420"/>
                </a:solidFill>
              </a:rPr>
              <a:t>CONTROLLER</a:t>
            </a:r>
          </a:p>
        </p:txBody>
      </p:sp>
      <p:sp>
        <p:nvSpPr>
          <p:cNvPr id="25" name="specimen-label">
            <a:extLst xmlns:a="http://schemas.openxmlformats.org/drawingml/2006/main">
              <a:ext uri="{FF2B5EF4-FFF2-40B4-BE49-F238E27FC236}">
                <a16:creationId xmlns:a16="http://schemas.microsoft.com/office/drawing/2014/main" id="{DA508AD9-C4A9-470E-BFBD-91CCA512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18097500"/>
            <a:ext cx="2667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74058A"/>
                </a:solidFill>
              </a:defRPr>
            </a:pPr>
            <a:r>
              <a:rPr sz="2850" b="1">
                <a:solidFill>
                  <a:srgbClr val="74058A"/>
                </a:solidFill>
              </a:rPr>
              <a:t>PHYSICAL</a:t>
            </a:r>
          </a:p>
          <a:p xmlns:a="http://schemas.openxmlformats.org/drawingml/2006/main">
            <a:pPr algn="ctr">
              <a:defRPr sz="2850" b="1">
                <a:solidFill>
                  <a:srgbClr val="74058A"/>
                </a:solidFill>
              </a:defRPr>
            </a:pPr>
            <a:r>
              <a:rPr sz="2850" b="1">
                <a:solidFill>
                  <a:srgbClr val="74058A"/>
                </a:solidFill>
              </a:rPr>
              <a:t>SPECIMEN</a:t>
            </a:r>
          </a:p>
        </p:txBody>
      </p:sp>
      <p:sp>
        <p:nvSpPr>
          <p:cNvPr id="26" name="command-caption">
            <a:extLst xmlns:a="http://schemas.openxmlformats.org/drawingml/2006/main">
              <a:ext uri="{FF2B5EF4-FFF2-40B4-BE49-F238E27FC236}">
                <a16:creationId xmlns:a16="http://schemas.microsoft.com/office/drawing/2014/main" id="{71A529DA-60CE-48A3-A32D-FBA3A7AC1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7049750"/>
            <a:ext cx="542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100" b="0">
                <a:solidFill>
                  <a:srgbClr val="5B6168"/>
                </a:solidFill>
              </a:defRPr>
            </a:pPr>
            <a:r>
              <a:rPr sz="2100" b="0">
                <a:solidFill>
                  <a:srgbClr val="5B6168"/>
                </a:solidFill>
              </a:rPr>
              <a:t>response → command displacement</a:t>
            </a:r>
          </a:p>
        </p:txBody>
      </p:sp>
      <p:sp>
        <p:nvSpPr>
          <p:cNvPr id="27" name="force-caption">
            <a:extLst xmlns:a="http://schemas.openxmlformats.org/drawingml/2006/main">
              <a:ext uri="{FF2B5EF4-FFF2-40B4-BE49-F238E27FC236}">
                <a16:creationId xmlns:a16="http://schemas.microsoft.com/office/drawing/2014/main" id="{43A83176-0E36-4F3C-871D-814B9781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06216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← measured restoring force</a:t>
            </a:r>
          </a:p>
        </p:txBody>
      </p:sp>
      <p:pic>
        <p:nvPicPr>
          <p:cNvPr id="9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2a5f8b0a854590"/>
          <a:srcRect xmlns:a="http://schemas.openxmlformats.org/drawingml/2006/main" l="0" t="33869" r="0" b="3386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4875" y="21955125"/>
            <a:ext cx="12954000" cy="7429500"/>
          </a:xfrm>
          <a:prstGeom xmlns:a="http://schemas.openxmlformats.org/drawingml/2006/main" prst="roundRect">
            <a:avLst>
              <a:gd name="adj" fmla="val 2308"/>
            </a:avLst>
          </a:prstGeom>
        </p:spPr>
      </p:pic>
      <p:sp>
        <p:nvSpPr>
          <p:cNvPr id="29" name="experiment-photo-caption">
            <a:extLst xmlns:a="http://schemas.openxmlformats.org/drawingml/2006/main">
              <a:ext uri="{FF2B5EF4-FFF2-40B4-BE49-F238E27FC236}">
                <a16:creationId xmlns:a16="http://schemas.microsoft.com/office/drawing/2014/main" id="{1A97832F-D0FB-4E17-8543-F13EF6A5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9479875"/>
            <a:ext cx="1266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0">
                <a:solidFill>
                  <a:srgbClr val="5B6168"/>
                </a:solidFill>
              </a:defRPr>
            </a:pPr>
            <a:r>
              <a:rPr sz="2550" b="0">
                <a:solidFill>
                  <a:srgbClr val="5B6168"/>
                </a:solidFill>
              </a:rPr>
              <a:t>Experimental substructure: column-base connection anchored to a concrete foundation and driven at the interface point.</a:t>
            </a:r>
          </a:p>
        </p:txBody>
      </p:sp>
      <p:sp>
        <p:nvSpPr>
          <p:cNvPr id="30" name="challenge">
            <a:extLst xmlns:a="http://schemas.openxmlformats.org/drawingml/2006/main">
              <a:ext uri="{FF2B5EF4-FFF2-40B4-BE49-F238E27FC236}">
                <a16:creationId xmlns:a16="http://schemas.microsoft.com/office/drawing/2014/main" id="{B900A070-3194-4A3E-A6E8-F9F192E8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0765750"/>
            <a:ext cx="12954000" cy="1381125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challenge-text">
            <a:extLst xmlns:a="http://schemas.openxmlformats.org/drawingml/2006/main">
              <a:ext uri="{FF2B5EF4-FFF2-40B4-BE49-F238E27FC236}">
                <a16:creationId xmlns:a16="http://schemas.microsoft.com/office/drawing/2014/main" id="{813356F5-C3AA-4DE1-A18F-97ADE2BD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1099125"/>
            <a:ext cx="1219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Challenge: hysteretic degradation changes the actuator–controller–specimen dynamics during the test.</a:t>
            </a:r>
          </a:p>
        </p:txBody>
      </p:sp>
      <p:sp>
        <p:nvSpPr>
          <p:cNvPr id="32" name="framework-title">
            <a:extLst xmlns:a="http://schemas.openxmlformats.org/drawingml/2006/main">
              <a:ext uri="{FF2B5EF4-FFF2-40B4-BE49-F238E27FC236}">
                <a16:creationId xmlns:a16="http://schemas.microsoft.com/office/drawing/2014/main" id="{81CC5C37-2EF6-49F9-9908-3263A6698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78125" y="7858125"/>
            <a:ext cx="13144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AC6420"/>
                </a:solidFill>
              </a:defRPr>
            </a:pPr>
            <a:r>
              <a:rPr sz="3900" b="1">
                <a:solidFill>
                  <a:srgbClr val="AC6420"/>
                </a:solidFill>
              </a:rPr>
              <a:t>Controller regulation follows the specimen</a:t>
            </a:r>
          </a:p>
        </p:txBody>
      </p:sp>
      <p:sp>
        <p:nvSpPr>
          <p:cNvPr id="33" name="framework-rule">
            <a:extLst xmlns:a="http://schemas.openxmlformats.org/drawingml/2006/main">
              <a:ext uri="{FF2B5EF4-FFF2-40B4-BE49-F238E27FC236}">
                <a16:creationId xmlns:a16="http://schemas.microsoft.com/office/drawing/2014/main" id="{72106361-C030-476F-8A3A-1763032D0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78125" y="8639175"/>
            <a:ext cx="2000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C64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framework-intro">
            <a:extLst xmlns:a="http://schemas.openxmlformats.org/drawingml/2006/main">
              <a:ext uri="{FF2B5EF4-FFF2-40B4-BE49-F238E27FC236}">
                <a16:creationId xmlns:a16="http://schemas.microsoft.com/office/drawing/2014/main" id="{DA48C4C6-817B-4A45-8FA5-B4EB7493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73375" y="8905875"/>
            <a:ext cx="1295400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252525"/>
                </a:solidFill>
              </a:defRPr>
            </a:pPr>
            <a:r>
              <a:rPr sz="2925" b="0">
                <a:solidFill>
                  <a:srgbClr val="252525"/>
                </a:solidFill>
              </a:rPr>
              <a:t>The framework monitors the evolving closed-loop system and regulates controller authority as stiffness loss and nonlinear hysteresis alter the plant.</a:t>
            </a:r>
          </a:p>
        </p:txBody>
      </p:sp>
      <p:sp>
        <p:nvSpPr>
          <p:cNvPr id="35" name="process-arrow-1900">
            <a:extLst xmlns:a="http://schemas.openxmlformats.org/drawingml/2006/main">
              <a:ext uri="{FF2B5EF4-FFF2-40B4-BE49-F238E27FC236}">
                <a16:creationId xmlns:a16="http://schemas.microsoft.com/office/drawing/2014/main" id="{5C9F966D-32E5-400F-9230-43F06EBB1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0" y="11382375"/>
            <a:ext cx="857250" cy="609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B5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process-arrow-2260">
            <a:extLst xmlns:a="http://schemas.openxmlformats.org/drawingml/2006/main">
              <a:ext uri="{FF2B5EF4-FFF2-40B4-BE49-F238E27FC236}">
                <a16:creationId xmlns:a16="http://schemas.microsoft.com/office/drawing/2014/main" id="{EEF98C00-4250-4F82-B8CD-BE497403D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0" y="11382375"/>
            <a:ext cx="857250" cy="609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B5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process-arrow-2620">
            <a:extLst xmlns:a="http://schemas.openxmlformats.org/drawingml/2006/main">
              <a:ext uri="{FF2B5EF4-FFF2-40B4-BE49-F238E27FC236}">
                <a16:creationId xmlns:a16="http://schemas.microsoft.com/office/drawing/2014/main" id="{119F85DD-0A68-41AF-87BB-D115D5417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0" y="11382375"/>
            <a:ext cx="857250" cy="609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B5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step-1">
            <a:extLst xmlns:a="http://schemas.openxmlformats.org/drawingml/2006/main">
              <a:ext uri="{FF2B5EF4-FFF2-40B4-BE49-F238E27FC236}">
                <a16:creationId xmlns:a16="http://schemas.microsoft.com/office/drawing/2014/main" id="{CEA60592-61F7-413E-BA41-3914500EF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68625" y="10810875"/>
            <a:ext cx="2428875" cy="18097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28575">
            <a:solidFill>
              <a:srgbClr val="007CA8"/>
            </a:solidFill>
            <a:prstDash val="solid"/>
          </a:ln>
        </p:spPr>
      </p:sp>
      <p:sp>
        <p:nvSpPr>
          <p:cNvPr id="39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29CB6B09-3EDD-43C7-A3B8-F636C646D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0" y="10953750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7CA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0" name="step-label-1">
            <a:extLst xmlns:a="http://schemas.openxmlformats.org/drawingml/2006/main">
              <a:ext uri="{FF2B5EF4-FFF2-40B4-BE49-F238E27FC236}">
                <a16:creationId xmlns:a16="http://schemas.microsoft.com/office/drawing/2014/main" id="{1C459475-C882-44BD-AF5B-D3220618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9625" y="11430000"/>
            <a:ext cx="1809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252525"/>
                </a:solidFill>
              </a:defRPr>
            </a:pPr>
            <a:r>
              <a:rPr sz="2325" b="1">
                <a:solidFill>
                  <a:srgbClr val="252525"/>
                </a:solidFill>
              </a:rPr>
              <a:t>Estimate</a:t>
            </a:r>
          </a:p>
          <a:p xmlns:a="http://schemas.openxmlformats.org/drawingml/2006/main">
            <a:pPr algn="ctr">
              <a:defRPr sz="2325" b="1">
                <a:solidFill>
                  <a:srgbClr val="252525"/>
                </a:solidFill>
              </a:defRPr>
            </a:pPr>
            <a:r>
              <a:rPr sz="2325" b="1">
                <a:solidFill>
                  <a:srgbClr val="252525"/>
                </a:solidFill>
              </a:rPr>
              <a:t>evolving dynamics</a:t>
            </a:r>
          </a:p>
        </p:txBody>
      </p:sp>
      <p:sp>
        <p:nvSpPr>
          <p:cNvPr id="41" name="step-2">
            <a:extLst xmlns:a="http://schemas.openxmlformats.org/drawingml/2006/main">
              <a:ext uri="{FF2B5EF4-FFF2-40B4-BE49-F238E27FC236}">
                <a16:creationId xmlns:a16="http://schemas.microsoft.com/office/drawing/2014/main" id="{AD7F5A95-7737-45DF-B4BD-CD8B899C6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97625" y="10810875"/>
            <a:ext cx="2428875" cy="18097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28575">
            <a:solidFill>
              <a:srgbClr val="74058A"/>
            </a:solidFill>
            <a:prstDash val="solid"/>
          </a:ln>
        </p:spPr>
      </p:sp>
      <p:sp>
        <p:nvSpPr>
          <p:cNvPr id="42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9358AB71-0A3D-4F39-998C-47DB9BBB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0" y="10953750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405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43" name="step-label-2">
            <a:extLst xmlns:a="http://schemas.openxmlformats.org/drawingml/2006/main">
              <a:ext uri="{FF2B5EF4-FFF2-40B4-BE49-F238E27FC236}">
                <a16:creationId xmlns:a16="http://schemas.microsoft.com/office/drawing/2014/main" id="{608DC255-A5E6-4C26-AD29-7BA81CEC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78625" y="11430000"/>
            <a:ext cx="1809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252525"/>
                </a:solidFill>
              </a:defRPr>
            </a:pPr>
            <a:r>
              <a:rPr sz="2325" b="1">
                <a:solidFill>
                  <a:srgbClr val="252525"/>
                </a:solidFill>
              </a:rPr>
              <a:t>Track stability</a:t>
            </a:r>
          </a:p>
          <a:p xmlns:a="http://schemas.openxmlformats.org/drawingml/2006/main">
            <a:pPr algn="ctr">
              <a:defRPr sz="2325" b="1">
                <a:solidFill>
                  <a:srgbClr val="252525"/>
                </a:solidFill>
              </a:defRPr>
            </a:pPr>
            <a:r>
              <a:rPr sz="2325" b="1">
                <a:solidFill>
                  <a:srgbClr val="252525"/>
                </a:solidFill>
              </a:rPr>
              <a:t>margin</a:t>
            </a:r>
          </a:p>
        </p:txBody>
      </p:sp>
      <p:sp>
        <p:nvSpPr>
          <p:cNvPr id="44" name="step-3">
            <a:extLst xmlns:a="http://schemas.openxmlformats.org/drawingml/2006/main">
              <a:ext uri="{FF2B5EF4-FFF2-40B4-BE49-F238E27FC236}">
                <a16:creationId xmlns:a16="http://schemas.microsoft.com/office/drawing/2014/main" id="{94541149-AD5F-485B-920C-393B808CB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6625" y="10810875"/>
            <a:ext cx="2428875" cy="18097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28575">
            <a:solidFill>
              <a:srgbClr val="AC6420"/>
            </a:solidFill>
            <a:prstDash val="solid"/>
          </a:ln>
        </p:spPr>
      </p:sp>
      <p:sp>
        <p:nvSpPr>
          <p:cNvPr id="45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15B576A7-5E71-4DD1-9731-A6C67F1B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0" y="10953750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C64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46" name="step-label-3">
            <a:extLst xmlns:a="http://schemas.openxmlformats.org/drawingml/2006/main">
              <a:ext uri="{FF2B5EF4-FFF2-40B4-BE49-F238E27FC236}">
                <a16:creationId xmlns:a16="http://schemas.microsoft.com/office/drawing/2014/main" id="{A36834E3-EFAB-4787-91EB-141B9A5F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07625" y="11430000"/>
            <a:ext cx="1809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252525"/>
                </a:solidFill>
              </a:defRPr>
            </a:pPr>
            <a:r>
              <a:rPr sz="2325" b="1">
                <a:solidFill>
                  <a:srgbClr val="252525"/>
                </a:solidFill>
              </a:rPr>
              <a:t>Regulate controller</a:t>
            </a:r>
          </a:p>
          <a:p xmlns:a="http://schemas.openxmlformats.org/drawingml/2006/main">
            <a:pPr algn="ctr">
              <a:defRPr sz="2325" b="1">
                <a:solidFill>
                  <a:srgbClr val="252525"/>
                </a:solidFill>
              </a:defRPr>
            </a:pPr>
            <a:r>
              <a:rPr sz="2325" b="1">
                <a:solidFill>
                  <a:srgbClr val="252525"/>
                </a:solidFill>
              </a:rPr>
              <a:t>authority</a:t>
            </a:r>
          </a:p>
        </p:txBody>
      </p:sp>
      <p:sp>
        <p:nvSpPr>
          <p:cNvPr id="47" name="step-4">
            <a:extLst xmlns:a="http://schemas.openxmlformats.org/drawingml/2006/main">
              <a:ext uri="{FF2B5EF4-FFF2-40B4-BE49-F238E27FC236}">
                <a16:creationId xmlns:a16="http://schemas.microsoft.com/office/drawing/2014/main" id="{78ABAAEB-F082-4E4D-83B2-03003B763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55625" y="10810875"/>
            <a:ext cx="2428875" cy="180975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28575">
            <a:solidFill>
              <a:srgbClr val="39BF5E"/>
            </a:solidFill>
            <a:prstDash val="solid"/>
          </a:ln>
        </p:spPr>
      </p:sp>
      <p:sp>
        <p:nvSpPr>
          <p:cNvPr id="48" name="step-number-4">
            <a:extLst xmlns:a="http://schemas.openxmlformats.org/drawingml/2006/main">
              <a:ext uri="{FF2B5EF4-FFF2-40B4-BE49-F238E27FC236}">
                <a16:creationId xmlns:a16="http://schemas.microsoft.com/office/drawing/2014/main" id="{5167F8DA-A431-42DC-8B7F-F8C3AD35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0" y="10953750"/>
            <a:ext cx="457200" cy="457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9BF5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49" name="step-label-4">
            <a:extLst xmlns:a="http://schemas.openxmlformats.org/drawingml/2006/main">
              <a:ext uri="{FF2B5EF4-FFF2-40B4-BE49-F238E27FC236}">
                <a16:creationId xmlns:a16="http://schemas.microsoft.com/office/drawing/2014/main" id="{39FA71CB-E9B4-4B4C-819C-1BCFD60D1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36625" y="11430000"/>
            <a:ext cx="1809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252525"/>
                </a:solidFill>
              </a:defRPr>
            </a:pPr>
            <a:r>
              <a:rPr sz="2325" b="1">
                <a:solidFill>
                  <a:srgbClr val="252525"/>
                </a:solidFill>
              </a:rPr>
              <a:t>Maintain stable</a:t>
            </a:r>
          </a:p>
          <a:p xmlns:a="http://schemas.openxmlformats.org/drawingml/2006/main">
            <a:pPr algn="ctr">
              <a:defRPr sz="2325" b="1">
                <a:solidFill>
                  <a:srgbClr val="252525"/>
                </a:solidFill>
              </a:defRPr>
            </a:pPr>
            <a:r>
              <a:rPr sz="2325" b="1">
                <a:solidFill>
                  <a:srgbClr val="252525"/>
                </a:solidFill>
              </a:rPr>
              <a:t>real-time coupling</a:t>
            </a:r>
          </a:p>
        </p:txBody>
      </p:sp>
      <p:pic>
        <p:nvPicPr>
          <p:cNvPr id="1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49c79ab6a84b4b"/>
          <a:stretch xmlns:a="http://schemas.openxmlformats.org/drawingml/2006/main"/>
        </p:blipFill>
        <p:spPr>
          <a:xfrm xmlns:a="http://schemas.openxmlformats.org/drawingml/2006/main">
            <a:off x="16581036" y="13239750"/>
            <a:ext cx="10938679" cy="7239000"/>
          </a:xfrm>
          <a:prstGeom xmlns:a="http://schemas.openxmlformats.org/drawingml/2006/main" prst="roundRect">
            <a:avLst>
              <a:gd name="adj" fmla="val 2368"/>
            </a:avLst>
          </a:prstGeom>
        </p:spPr>
      </p:pic>
      <p:sp>
        <p:nvSpPr>
          <p:cNvPr id="51" name="hysteresis-caption">
            <a:extLst xmlns:a="http://schemas.openxmlformats.org/drawingml/2006/main">
              <a:ext uri="{FF2B5EF4-FFF2-40B4-BE49-F238E27FC236}">
                <a16:creationId xmlns:a16="http://schemas.microsoft.com/office/drawing/2014/main" id="{A91BC779-5D28-49D6-B16C-A2F46DDBA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0" y="20459700"/>
            <a:ext cx="12477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0">
                <a:solidFill>
                  <a:srgbClr val="5B6168"/>
                </a:solidFill>
              </a:defRPr>
            </a:pPr>
            <a:r>
              <a:rPr sz="2550" b="0">
                <a:solidFill>
                  <a:srgbClr val="5B6168"/>
                </a:solidFill>
              </a:rPr>
              <a:t>Hysteretic response changes stiffness and phase, so a controller tuned only to the initial specimen can lose stability margin.</a:t>
            </a:r>
          </a:p>
        </p:txBody>
      </p:sp>
      <p:sp>
        <p:nvSpPr>
          <p:cNvPr id="52" name="regulation-callout">
            <a:extLst xmlns:a="http://schemas.openxmlformats.org/drawingml/2006/main">
              <a:ext uri="{FF2B5EF4-FFF2-40B4-BE49-F238E27FC236}">
                <a16:creationId xmlns:a16="http://schemas.microsoft.com/office/drawing/2014/main" id="{3C9E6E4C-F27C-4815-B57C-10A76EA0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0" y="21859875"/>
            <a:ext cx="12858750" cy="3143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7F1D7"/>
          </a:solidFill>
          <a:ln xmlns:a="http://schemas.openxmlformats.org/drawingml/2006/main" w="28575">
            <a:solidFill>
              <a:srgbClr val="CFB53B"/>
            </a:solidFill>
            <a:prstDash val="solid"/>
          </a:ln>
        </p:spPr>
      </p:sp>
      <p:sp>
        <p:nvSpPr>
          <p:cNvPr id="53" name="regulation-title">
            <a:extLst xmlns:a="http://schemas.openxmlformats.org/drawingml/2006/main">
              <a:ext uri="{FF2B5EF4-FFF2-40B4-BE49-F238E27FC236}">
                <a16:creationId xmlns:a16="http://schemas.microsoft.com/office/drawing/2014/main" id="{BFDD1D3D-444A-4883-9C64-E7E08756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49625" y="22193250"/>
            <a:ext cx="12001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AC6420"/>
                </a:solidFill>
              </a:defRPr>
            </a:pPr>
            <a:r>
              <a:rPr sz="3450" b="1">
                <a:solidFill>
                  <a:srgbClr val="AC6420"/>
                </a:solidFill>
              </a:rPr>
              <a:t>Stability-driven control logic</a:t>
            </a:r>
          </a:p>
        </p:txBody>
      </p:sp>
      <p:sp>
        <p:nvSpPr>
          <p:cNvPr id="54" name="regulation-copy">
            <a:extLst xmlns:a="http://schemas.openxmlformats.org/drawingml/2006/main">
              <a:ext uri="{FF2B5EF4-FFF2-40B4-BE49-F238E27FC236}">
                <a16:creationId xmlns:a16="http://schemas.microsoft.com/office/drawing/2014/main" id="{2BC7CEF5-2CAA-485D-A6C7-50C3949F1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97250" y="22955250"/>
            <a:ext cx="11811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252525"/>
                </a:solidFill>
              </a:defRPr>
            </a:pPr>
            <a:r>
              <a:rPr sz="2700" b="0">
                <a:solidFill>
                  <a:srgbClr val="252525"/>
                </a:solidFill>
              </a:rPr>
              <a:t>• Continuously observe the coupled numerical–experimental system.</a:t>
            </a:r>
          </a:p>
          <a:p xmlns:a="http://schemas.openxmlformats.org/drawingml/2006/main">
            <a:pPr algn="l">
              <a:defRPr sz="2700" b="0">
                <a:solidFill>
                  <a:srgbClr val="252525"/>
                </a:solidFill>
              </a:defRPr>
            </a:pPr>
            <a:r>
              <a:rPr sz="2700" b="0">
                <a:solidFill>
                  <a:srgbClr val="252525"/>
                </a:solidFill>
              </a:rPr>
              <a:t>• Reduce aggressive control action when stability margin erodes.</a:t>
            </a:r>
          </a:p>
          <a:p xmlns:a="http://schemas.openxmlformats.org/drawingml/2006/main">
            <a:pPr algn="l">
              <a:defRPr sz="2700" b="0">
                <a:solidFill>
                  <a:srgbClr val="252525"/>
                </a:solidFill>
              </a:defRPr>
            </a:pPr>
            <a:r>
              <a:rPr sz="2700" b="0">
                <a:solidFill>
                  <a:srgbClr val="252525"/>
                </a:solidFill>
              </a:rPr>
              <a:t>• Preserve tracking performance without breaking the real-time feedback loop.</a:t>
            </a:r>
          </a:p>
        </p:txBody>
      </p:sp>
      <p:pic>
        <p:nvPicPr>
          <p:cNvPr id="1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a1e4f9478541f5"/>
          <a:srcRect xmlns:a="http://schemas.openxmlformats.org/drawingml/2006/main" l="0" t="10324" r="0" b="103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5668625" y="25431750"/>
            <a:ext cx="5810250" cy="6191250"/>
          </a:xfrm>
          <a:prstGeom xmlns:a="http://schemas.openxmlformats.org/drawingml/2006/main" prst="roundRect">
            <a:avLst>
              <a:gd name="adj" fmla="val 2951"/>
            </a:avLst>
          </a:prstGeom>
        </p:spPr>
      </p:pic>
      <p:sp>
        <p:nvSpPr>
          <p:cNvPr id="56" name="program-title">
            <a:extLst xmlns:a="http://schemas.openxmlformats.org/drawingml/2006/main">
              <a:ext uri="{FF2B5EF4-FFF2-40B4-BE49-F238E27FC236}">
                <a16:creationId xmlns:a16="http://schemas.microsoft.com/office/drawing/2014/main" id="{1656417B-93F3-4689-AE22-8AAE375AF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25431750"/>
            <a:ext cx="6429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74058A"/>
                </a:solidFill>
              </a:defRPr>
            </a:pPr>
            <a:r>
              <a:rPr sz="3900" b="1">
                <a:solidFill>
                  <a:srgbClr val="74058A"/>
                </a:solidFill>
              </a:rPr>
              <a:t>Experimental program</a:t>
            </a:r>
          </a:p>
        </p:txBody>
      </p:sp>
      <p:sp>
        <p:nvSpPr>
          <p:cNvPr id="57" name="program-rule">
            <a:extLst xmlns:a="http://schemas.openxmlformats.org/drawingml/2006/main">
              <a:ext uri="{FF2B5EF4-FFF2-40B4-BE49-F238E27FC236}">
                <a16:creationId xmlns:a16="http://schemas.microsoft.com/office/drawing/2014/main" id="{69708F26-61AB-483F-8A47-3281B7AC5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26212800"/>
            <a:ext cx="2000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405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program-copy">
            <a:extLst xmlns:a="http://schemas.openxmlformats.org/drawingml/2006/main">
              <a:ext uri="{FF2B5EF4-FFF2-40B4-BE49-F238E27FC236}">
                <a16:creationId xmlns:a16="http://schemas.microsoft.com/office/drawing/2014/main" id="{26197A90-BB4D-4FEB-9CB9-1766665C9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0" y="26574750"/>
            <a:ext cx="6191250" cy="485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252525"/>
                </a:solidFill>
              </a:defRPr>
            </a:pPr>
            <a:r>
              <a:rPr sz="2625" b="0">
                <a:solidFill>
                  <a:srgbClr val="252525"/>
                </a:solidFill>
              </a:rPr>
              <a:t>• Nonlinear tests on a column-base connection.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625" b="0">
                <a:solidFill>
                  <a:srgbClr val="252525"/>
                </a:solidFill>
              </a:defRPr>
            </a:pPr>
            <a:r>
              <a:rPr sz="2625" b="0">
                <a:solidFill>
                  <a:srgbClr val="252525"/>
                </a:solidFill>
              </a:rPr>
              <a:t>• Physical restoring force fₘ advances the numerical substructure.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625" b="0">
                <a:solidFill>
                  <a:srgbClr val="252525"/>
                </a:solidFill>
              </a:defRPr>
            </a:pPr>
            <a:r>
              <a:rPr sz="2625" b="0">
                <a:solidFill>
                  <a:srgbClr val="252525"/>
                </a:solidFill>
              </a:rPr>
              <a:t>• The calculated interface response defines the next actuator command.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625" b="0">
                <a:solidFill>
                  <a:srgbClr val="252525"/>
                </a:solidFill>
              </a:defRPr>
            </a:pPr>
            <a:r>
              <a:rPr sz="2625" b="0">
                <a:solidFill>
                  <a:srgbClr val="252525"/>
                </a:solidFill>
              </a:rPr>
              <a:t>• Reference FEM responses provide the system-level benchmark.</a:t>
            </a:r>
          </a:p>
        </p:txBody>
      </p:sp>
      <p:sp>
        <p:nvSpPr>
          <p:cNvPr id="59" name="result-key">
            <a:extLst xmlns:a="http://schemas.openxmlformats.org/drawingml/2006/main">
              <a:ext uri="{FF2B5EF4-FFF2-40B4-BE49-F238E27FC236}">
                <a16:creationId xmlns:a16="http://schemas.microsoft.com/office/drawing/2014/main" id="{257C4C07-AEB2-4B35-A3CA-D66A89A3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65625" y="7858125"/>
            <a:ext cx="13239750" cy="2238375"/>
          </a:xfrm>
          <a:prstGeom xmlns:a="http://schemas.openxmlformats.org/drawingml/2006/main" prst="roundRect">
            <a:avLst>
              <a:gd name="adj" fmla="val 9362"/>
            </a:avLst>
          </a:prstGeom>
          <a:solidFill xmlns:a="http://schemas.openxmlformats.org/drawingml/2006/main">
            <a:srgbClr val="F7F1D7"/>
          </a:solidFill>
          <a:ln xmlns:a="http://schemas.openxmlformats.org/drawingml/2006/main" w="28575">
            <a:solidFill>
              <a:srgbClr val="CFB53B"/>
            </a:solidFill>
            <a:prstDash val="solid"/>
          </a:ln>
        </p:spPr>
      </p:sp>
      <p:sp>
        <p:nvSpPr>
          <p:cNvPr id="60" name="result-key-head">
            <a:extLst xmlns:a="http://schemas.openxmlformats.org/drawingml/2006/main">
              <a:ext uri="{FF2B5EF4-FFF2-40B4-BE49-F238E27FC236}">
                <a16:creationId xmlns:a16="http://schemas.microsoft.com/office/drawing/2014/main" id="{BAF1A1F8-E941-4FF6-96B8-97C76FC7D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0" y="8143875"/>
            <a:ext cx="1238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AC6420"/>
                </a:solidFill>
              </a:defRPr>
            </a:pPr>
            <a:r>
              <a:rPr sz="3600" b="1">
                <a:solidFill>
                  <a:srgbClr val="AC6420"/>
                </a:solidFill>
              </a:rPr>
              <a:t>Closed-loop interaction remained stable</a:t>
            </a:r>
          </a:p>
        </p:txBody>
      </p:sp>
      <p:sp>
        <p:nvSpPr>
          <p:cNvPr id="61" name="result-key-copy">
            <a:extLst xmlns:a="http://schemas.openxmlformats.org/drawingml/2006/main">
              <a:ext uri="{FF2B5EF4-FFF2-40B4-BE49-F238E27FC236}">
                <a16:creationId xmlns:a16="http://schemas.microsoft.com/office/drawing/2014/main" id="{A860C935-88F5-421C-9F1A-5F0820E7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0" y="8905875"/>
            <a:ext cx="12192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700" b="0">
                <a:solidFill>
                  <a:srgbClr val="252525"/>
                </a:solidFill>
              </a:defRPr>
            </a:pPr>
            <a:r>
              <a:rPr sz="2700" b="0">
                <a:solidFill>
                  <a:srgbClr val="252525"/>
                </a:solidFill>
              </a:rPr>
              <a:t>The simulation sustained real-time coupling as the specimen exhibited nonlinear hysteretic behavior.</a:t>
            </a:r>
          </a:p>
        </p:txBody>
      </p:sp>
      <p:pic>
        <p:nvPicPr>
          <p:cNvPr id="1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e1402bb0e549aa"/>
          <a:stretch xmlns:a="http://schemas.openxmlformats.org/drawingml/2006/main"/>
        </p:blipFill>
        <p:spPr>
          <a:xfrm xmlns:a="http://schemas.openxmlformats.org/drawingml/2006/main">
            <a:off x="29813250" y="10669630"/>
            <a:ext cx="13144500" cy="8378740"/>
          </a:xfrm>
          <a:prstGeom xmlns:a="http://schemas.openxmlformats.org/drawingml/2006/main" prst="roundRect">
            <a:avLst>
              <a:gd name="adj" fmla="val 1957"/>
            </a:avLst>
          </a:prstGeom>
        </p:spPr>
      </p:pic>
      <p:sp>
        <p:nvSpPr>
          <p:cNvPr id="63" name="floor-caption">
            <a:extLst xmlns:a="http://schemas.openxmlformats.org/drawingml/2006/main">
              <a:ext uri="{FF2B5EF4-FFF2-40B4-BE49-F238E27FC236}">
                <a16:creationId xmlns:a16="http://schemas.microsoft.com/office/drawing/2014/main" id="{F9595B50-697C-474E-94D4-A26307535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0" y="19145250"/>
            <a:ext cx="1238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07CA8"/>
                </a:solidFill>
              </a:defRPr>
            </a:pPr>
            <a:r>
              <a:rPr sz="2550" b="1">
                <a:solidFill>
                  <a:srgbClr val="007CA8"/>
                </a:solidFill>
              </a:rPr>
              <a:t>Floor responses follow the reference finite-element model across the three-story system.</a:t>
            </a:r>
          </a:p>
        </p:txBody>
      </p:sp>
      <p:pic>
        <p:nvPicPr>
          <p:cNvPr id="1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cecc43f390401a"/>
          <a:stretch xmlns:a="http://schemas.openxmlformats.org/drawingml/2006/main"/>
        </p:blipFill>
        <p:spPr>
          <a:xfrm xmlns:a="http://schemas.openxmlformats.org/drawingml/2006/main">
            <a:off x="29813250" y="20643279"/>
            <a:ext cx="13144500" cy="4528691"/>
          </a:xfrm>
          <a:prstGeom xmlns:a="http://schemas.openxmlformats.org/drawingml/2006/main" prst="roundRect">
            <a:avLst>
              <a:gd name="adj" fmla="val 3396"/>
            </a:avLst>
          </a:prstGeom>
        </p:spPr>
      </p:pic>
      <p:sp>
        <p:nvSpPr>
          <p:cNvPr id="65" name="tracking-caption">
            <a:extLst xmlns:a="http://schemas.openxmlformats.org/drawingml/2006/main">
              <a:ext uri="{FF2B5EF4-FFF2-40B4-BE49-F238E27FC236}">
                <a16:creationId xmlns:a16="http://schemas.microsoft.com/office/drawing/2014/main" id="{9398DF3A-F194-4746-A850-5E8C6D948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0" y="25431750"/>
            <a:ext cx="1238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475" b="0">
                <a:solidFill>
                  <a:srgbClr val="5B6168"/>
                </a:solidFill>
              </a:defRPr>
            </a:pPr>
            <a:r>
              <a:rPr sz="2475" b="0">
                <a:solidFill>
                  <a:srgbClr val="5B6168"/>
                </a:solidFill>
              </a:rPr>
              <a:t>Command and measured interface displacement remain closely aligned while measured force is fed back to the numerical model.</a:t>
            </a:r>
          </a:p>
        </p:txBody>
      </p:sp>
      <p:sp>
        <p:nvSpPr>
          <p:cNvPr id="66" name="findings-title">
            <a:extLst xmlns:a="http://schemas.openxmlformats.org/drawingml/2006/main">
              <a:ext uri="{FF2B5EF4-FFF2-40B4-BE49-F238E27FC236}">
                <a16:creationId xmlns:a16="http://schemas.microsoft.com/office/drawing/2014/main" id="{A6825FEA-AB5E-41C5-A4DA-244C3E23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60875" y="26765250"/>
            <a:ext cx="12954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74058A"/>
                </a:solidFill>
              </a:defRPr>
            </a:pPr>
            <a:r>
              <a:rPr sz="3900" b="1">
                <a:solidFill>
                  <a:srgbClr val="74058A"/>
                </a:solidFill>
              </a:rPr>
              <a:t>What the results show</a:t>
            </a:r>
          </a:p>
        </p:txBody>
      </p:sp>
      <p:sp>
        <p:nvSpPr>
          <p:cNvPr id="67" name="findings-rule">
            <a:extLst xmlns:a="http://schemas.openxmlformats.org/drawingml/2006/main">
              <a:ext uri="{FF2B5EF4-FFF2-40B4-BE49-F238E27FC236}">
                <a16:creationId xmlns:a16="http://schemas.microsoft.com/office/drawing/2014/main" id="{483279C1-F700-4582-B6B7-CACC004B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60875" y="27546300"/>
            <a:ext cx="2000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405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findings-copy">
            <a:extLst xmlns:a="http://schemas.openxmlformats.org/drawingml/2006/main">
              <a:ext uri="{FF2B5EF4-FFF2-40B4-BE49-F238E27FC236}">
                <a16:creationId xmlns:a16="http://schemas.microsoft.com/office/drawing/2014/main" id="{4D7764F9-EEA1-430C-86EF-9DBBC42E6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56125" y="27813000"/>
            <a:ext cx="12763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252525"/>
                </a:solidFill>
              </a:defRPr>
            </a:pPr>
            <a:r>
              <a:rPr sz="2700" b="0">
                <a:solidFill>
                  <a:srgbClr val="252525"/>
                </a:solidFill>
              </a:rPr>
              <a:t>• Stable real-time interaction was maintained through the hysteretic response.</a:t>
            </a:r>
          </a:p>
          <a:p xmlns:a="http://schemas.openxmlformats.org/drawingml/2006/main">
            <a:pPr algn="l">
              <a:defRPr sz="2700" b="0">
                <a:solidFill>
                  <a:srgbClr val="252525"/>
                </a:solidFill>
              </a:defRPr>
            </a:pPr>
            <a:r>
              <a:rPr sz="2700" b="0">
                <a:solidFill>
                  <a:srgbClr val="252525"/>
                </a:solidFill>
              </a:rPr>
              <a:t>• Floor and interface responses agreed well with the reference FEM.</a:t>
            </a:r>
          </a:p>
          <a:p xmlns:a="http://schemas.openxmlformats.org/drawingml/2006/main">
            <a:pPr algn="l">
              <a:defRPr sz="2700" b="0">
                <a:solidFill>
                  <a:srgbClr val="252525"/>
                </a:solidFill>
              </a:defRPr>
            </a:pPr>
            <a:r>
              <a:rPr sz="2700" b="0">
                <a:solidFill>
                  <a:srgbClr val="252525"/>
                </a:solidFill>
              </a:rPr>
              <a:t>• Stability-aware regulation addresses the changing specimen dynamics that undermine fixed-gain controllers.</a:t>
            </a:r>
          </a:p>
        </p:txBody>
      </p:sp>
      <p:sp>
        <p:nvSpPr>
          <p:cNvPr id="69" name="take-home">
            <a:extLst xmlns:a="http://schemas.openxmlformats.org/drawingml/2006/main">
              <a:ext uri="{FF2B5EF4-FFF2-40B4-BE49-F238E27FC236}">
                <a16:creationId xmlns:a16="http://schemas.microsoft.com/office/drawing/2014/main" id="{72E6F77C-7715-45CD-B478-B900E776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0" y="30765750"/>
            <a:ext cx="13144500" cy="1381125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" name="take-home-text">
            <a:extLst xmlns:a="http://schemas.openxmlformats.org/drawingml/2006/main">
              <a:ext uri="{FF2B5EF4-FFF2-40B4-BE49-F238E27FC236}">
                <a16:creationId xmlns:a16="http://schemas.microsoft.com/office/drawing/2014/main" id="{85F3F4BB-B223-439B-BE27-BFC338D9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0" y="31070550"/>
            <a:ext cx="12382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TAKEAWAY  |  Specimen-aware stability regulation extends RTHS to degrading structural components.</a:t>
            </a:r>
          </a:p>
        </p:txBody>
      </p:sp>
    </p:spTree>
    <p:extLst>
      <p:ext uri="{BB962C8B-B14F-4D97-AF65-F5344CB8AC3E}">
        <p14:creationId xmlns:p14="http://schemas.microsoft.com/office/powerpoint/2010/main" val="12637565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2026-07-20T19:43:13.0180000Z</dcterms:created>
  <dcterms:modified xsi:type="dcterms:W3CDTF">2026-07-20T19:43:13.0180000Z</dcterms:modified>
</coreProperties>
</file>