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48" r:id="rId4"/>
  </p:sldMasterIdLst>
  <p:notesMasterIdLst>
    <p:notesMasterId r:id="rId81"/>
  </p:notesMasterIdLst>
  <p:sldIdLst>
    <p:sldId id="267" r:id="rId5"/>
    <p:sldId id="307" r:id="rId6"/>
    <p:sldId id="306" r:id="rId7"/>
    <p:sldId id="312" r:id="rId8"/>
    <p:sldId id="315" r:id="rId9"/>
    <p:sldId id="313" r:id="rId10"/>
    <p:sldId id="309" r:id="rId11"/>
    <p:sldId id="308" r:id="rId12"/>
    <p:sldId id="314" r:id="rId13"/>
    <p:sldId id="310" r:id="rId14"/>
    <p:sldId id="304" r:id="rId15"/>
    <p:sldId id="305" r:id="rId16"/>
    <p:sldId id="316" r:id="rId17"/>
    <p:sldId id="317" r:id="rId18"/>
    <p:sldId id="318" r:id="rId19"/>
    <p:sldId id="319" r:id="rId20"/>
    <p:sldId id="320" r:id="rId21"/>
    <p:sldId id="321" r:id="rId22"/>
    <p:sldId id="322" r:id="rId23"/>
    <p:sldId id="323" r:id="rId24"/>
    <p:sldId id="324" r:id="rId25"/>
    <p:sldId id="325" r:id="rId26"/>
    <p:sldId id="326" r:id="rId27"/>
    <p:sldId id="327" r:id="rId28"/>
    <p:sldId id="328" r:id="rId29"/>
    <p:sldId id="329" r:id="rId30"/>
    <p:sldId id="330" r:id="rId31"/>
    <p:sldId id="331" r:id="rId32"/>
    <p:sldId id="341" r:id="rId33"/>
    <p:sldId id="333" r:id="rId34"/>
    <p:sldId id="340" r:id="rId35"/>
    <p:sldId id="339" r:id="rId36"/>
    <p:sldId id="334" r:id="rId37"/>
    <p:sldId id="335" r:id="rId38"/>
    <p:sldId id="336" r:id="rId39"/>
    <p:sldId id="338" r:id="rId40"/>
    <p:sldId id="342" r:id="rId41"/>
    <p:sldId id="343" r:id="rId42"/>
    <p:sldId id="344" r:id="rId43"/>
    <p:sldId id="345" r:id="rId44"/>
    <p:sldId id="346" r:id="rId45"/>
    <p:sldId id="348" r:id="rId46"/>
    <p:sldId id="347" r:id="rId47"/>
    <p:sldId id="349" r:id="rId48"/>
    <p:sldId id="350" r:id="rId49"/>
    <p:sldId id="351" r:id="rId50"/>
    <p:sldId id="352" r:id="rId51"/>
    <p:sldId id="353" r:id="rId52"/>
    <p:sldId id="354" r:id="rId53"/>
    <p:sldId id="355" r:id="rId54"/>
    <p:sldId id="356" r:id="rId55"/>
    <p:sldId id="357" r:id="rId56"/>
    <p:sldId id="359" r:id="rId57"/>
    <p:sldId id="360" r:id="rId58"/>
    <p:sldId id="361" r:id="rId59"/>
    <p:sldId id="362" r:id="rId60"/>
    <p:sldId id="365" r:id="rId61"/>
    <p:sldId id="363" r:id="rId62"/>
    <p:sldId id="366" r:id="rId63"/>
    <p:sldId id="367" r:id="rId64"/>
    <p:sldId id="368" r:id="rId65"/>
    <p:sldId id="369" r:id="rId66"/>
    <p:sldId id="370" r:id="rId67"/>
    <p:sldId id="371" r:id="rId68"/>
    <p:sldId id="372" r:id="rId69"/>
    <p:sldId id="373" r:id="rId70"/>
    <p:sldId id="374" r:id="rId71"/>
    <p:sldId id="375" r:id="rId72"/>
    <p:sldId id="376" r:id="rId73"/>
    <p:sldId id="377" r:id="rId74"/>
    <p:sldId id="378" r:id="rId75"/>
    <p:sldId id="381" r:id="rId76"/>
    <p:sldId id="379" r:id="rId77"/>
    <p:sldId id="380" r:id="rId78"/>
    <p:sldId id="382" r:id="rId79"/>
    <p:sldId id="277" r:id="rId80"/>
  </p:sldIdLst>
  <p:sldSz cx="9144000" cy="6858000" type="screen4x3"/>
  <p:notesSz cx="6858000" cy="9144000"/>
  <p:embeddedFontLst>
    <p:embeddedFont>
      <p:font typeface="Acumin Pro" panose="020B0604020202020204" charset="0"/>
      <p:regular r:id="rId82"/>
      <p:bold r:id="rId83"/>
      <p:italic r:id="rId84"/>
      <p:boldItalic r:id="rId85"/>
    </p:embeddedFont>
    <p:embeddedFont>
      <p:font typeface="Acumin Pro Condensed" panose="020B0706020202020204" charset="0"/>
      <p:bold r:id="rId86"/>
    </p:embeddedFont>
    <p:embeddedFont>
      <p:font typeface="Acumin Pro Condensed Semibold" panose="020B0604020202020204" charset="0"/>
      <p:regular r:id="rId87"/>
      <p:bold r:id="rId88"/>
      <p:italic r:id="rId89"/>
      <p:boldItalic r:id="rId90"/>
    </p:embeddedFont>
    <p:embeddedFont>
      <p:font typeface="Acumin Pro Medium" panose="020B0604020202020204" charset="0"/>
      <p:regular r:id="rId91"/>
      <p:italic r:id="rId92"/>
    </p:embeddedFont>
    <p:embeddedFont>
      <p:font typeface="Calibri" panose="020F0502020204030204" pitchFamily="34" charset="0"/>
      <p:regular r:id="rId93"/>
      <p:bold r:id="rId94"/>
      <p:italic r:id="rId95"/>
      <p:boldItalic r:id="rId96"/>
    </p:embeddedFont>
    <p:embeddedFont>
      <p:font typeface="Calibri Light" panose="020F0302020204030204" pitchFamily="34" charset="0"/>
      <p:regular r:id="rId97"/>
      <p:italic r:id="rId98"/>
    </p:embeddedFont>
    <p:embeddedFont>
      <p:font typeface="Franklin Gothic Book" panose="020B0503020102020204" pitchFamily="34" charset="0"/>
      <p:regular r:id="rId99"/>
      <p:italic r:id="rId100"/>
    </p:embeddedFont>
    <p:embeddedFont>
      <p:font typeface="Franklin Gothic Medium" panose="020B0603020102020204" pitchFamily="34" charset="0"/>
      <p:regular r:id="rId101"/>
      <p:italic r:id="rId102"/>
    </p:embeddedFont>
    <p:embeddedFont>
      <p:font typeface="Franklin Gothic Medium Cond" panose="020B0606030402020204" pitchFamily="34" charset="0"/>
      <p:regular r:id="rId10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80" userDrawn="1">
          <p15:clr>
            <a:srgbClr val="A4A3A4"/>
          </p15:clr>
        </p15:guide>
        <p15:guide id="2" pos="234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26CE219-6CB4-4D82-2315-C217F06FFCCD}" name="Hiller, Kelly R" initials="HKR" userId="S::khiller@purdue.edu::b25b1487-7f5e-4b7f-a0b2-f8bcb0b1ea5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7109"/>
    <a:srgbClr val="990000"/>
    <a:srgbClr val="C0C0C0"/>
    <a:srgbClr val="DCDEE0"/>
    <a:srgbClr val="4082BE"/>
    <a:srgbClr val="8D6F3D"/>
    <a:srgbClr val="5A7D46"/>
    <a:srgbClr val="4E6E62"/>
    <a:srgbClr val="555960"/>
    <a:srgbClr val="EBD9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78" autoAdjust="0"/>
    <p:restoredTop sz="91047" autoAdjust="0"/>
  </p:normalViewPr>
  <p:slideViewPr>
    <p:cSldViewPr snapToGrid="0">
      <p:cViewPr>
        <p:scale>
          <a:sx n="75" d="100"/>
          <a:sy n="75" d="100"/>
        </p:scale>
        <p:origin x="1733" y="34"/>
      </p:cViewPr>
      <p:guideLst>
        <p:guide orient="horz" pos="1080"/>
        <p:guide pos="23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font" Target="fonts/font3.fntdata"/><Relationship Id="rId89" Type="http://schemas.openxmlformats.org/officeDocument/2006/relationships/font" Target="fonts/font8.fntdata"/><Relationship Id="rId16" Type="http://schemas.openxmlformats.org/officeDocument/2006/relationships/slide" Target="slides/slide12.xml"/><Relationship Id="rId107" Type="http://schemas.openxmlformats.org/officeDocument/2006/relationships/tableStyles" Target="tableStyles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102" Type="http://schemas.openxmlformats.org/officeDocument/2006/relationships/font" Target="fonts/font21.fntdata"/><Relationship Id="rId5" Type="http://schemas.openxmlformats.org/officeDocument/2006/relationships/slide" Target="slides/slide1.xml"/><Relationship Id="rId90" Type="http://schemas.openxmlformats.org/officeDocument/2006/relationships/font" Target="fonts/font9.fntdata"/><Relationship Id="rId95" Type="http://schemas.openxmlformats.org/officeDocument/2006/relationships/font" Target="fonts/font14.fntdata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0" Type="http://schemas.openxmlformats.org/officeDocument/2006/relationships/slide" Target="slides/slide76.xml"/><Relationship Id="rId85" Type="http://schemas.openxmlformats.org/officeDocument/2006/relationships/font" Target="fonts/font4.fntdata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font" Target="fonts/font22.fntdata"/><Relationship Id="rId108" Type="http://schemas.microsoft.com/office/2018/10/relationships/authors" Target="author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font" Target="fonts/font2.fntdata"/><Relationship Id="rId88" Type="http://schemas.openxmlformats.org/officeDocument/2006/relationships/font" Target="fonts/font7.fntdata"/><Relationship Id="rId91" Type="http://schemas.openxmlformats.org/officeDocument/2006/relationships/font" Target="fonts/font10.fntdata"/><Relationship Id="rId96" Type="http://schemas.openxmlformats.org/officeDocument/2006/relationships/font" Target="fonts/font15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6" Type="http://schemas.openxmlformats.org/officeDocument/2006/relationships/theme" Target="theme/theme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notesMaster" Target="notesMasters/notesMaster1.xml"/><Relationship Id="rId86" Type="http://schemas.openxmlformats.org/officeDocument/2006/relationships/font" Target="fonts/font5.fntdata"/><Relationship Id="rId94" Type="http://schemas.openxmlformats.org/officeDocument/2006/relationships/font" Target="fonts/font13.fntdata"/><Relationship Id="rId99" Type="http://schemas.openxmlformats.org/officeDocument/2006/relationships/font" Target="fonts/font18.fntdata"/><Relationship Id="rId101" Type="http://schemas.openxmlformats.org/officeDocument/2006/relationships/font" Target="fonts/font20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font" Target="fonts/font16.fntdata"/><Relationship Id="rId104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font" Target="fonts/font11.fntdata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font" Target="fonts/font6.fntdata"/><Relationship Id="rId61" Type="http://schemas.openxmlformats.org/officeDocument/2006/relationships/slide" Target="slides/slide57.xml"/><Relationship Id="rId82" Type="http://schemas.openxmlformats.org/officeDocument/2006/relationships/font" Target="fonts/font1.fntdata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font" Target="fonts/font19.fntdata"/><Relationship Id="rId105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font" Target="fonts/font12.fntdata"/><Relationship Id="rId98" Type="http://schemas.openxmlformats.org/officeDocument/2006/relationships/font" Target="fonts/font17.fntdata"/><Relationship Id="rId3" Type="http://schemas.openxmlformats.org/officeDocument/2006/relationships/customXml" Target="../customXml/item3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926CF7-48D8-2F46-AFC8-8A5D2298DFDD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7BF745-0557-B241-863F-056113C703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674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331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5970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5187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936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0204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265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7221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1-Double curvature will not hold. 2- even without double curvature assumption thee reference model will be different. </a:t>
            </a:r>
          </a:p>
          <a:p>
            <a:r>
              <a:rPr lang="en-US" dirty="0"/>
              <a:t>Maybe consider  partially rigid connection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2890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7899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7514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9903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0256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8984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6379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1-Double curvature will not hold. 2- even without double curvature assumption thee reference model will be different. </a:t>
            </a:r>
          </a:p>
          <a:p>
            <a:r>
              <a:rPr lang="en-US" dirty="0"/>
              <a:t>Maybe consider  partially rigid connection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862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going o be stable: 1- we need high initial stiffness  2- we need mass</a:t>
            </a:r>
          </a:p>
          <a:p>
            <a:r>
              <a:rPr lang="en-US" dirty="0"/>
              <a:t>Watch for the settling time </a:t>
            </a:r>
            <a:r>
              <a:rPr lang="en-US" dirty="0" err="1"/>
              <a:t>hre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6717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Sensitivity analysis showing we will need a lot</a:t>
            </a:r>
          </a:p>
          <a:p>
            <a:r>
              <a:rPr lang="en-US" dirty="0"/>
              <a:t>Thee red dot example in the next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3620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9137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don’t look the same at every point but this is an example</a:t>
            </a:r>
          </a:p>
          <a:p>
            <a:r>
              <a:rPr lang="en-US" dirty="0"/>
              <a:t>Good but this is too much so I thought about trying different tuning criteria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5602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9570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7863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1262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3042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378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1745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46286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49010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18086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7863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12027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03203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61692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59522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17985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91850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70224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09595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86663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61840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24170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03855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56796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20111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75120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89484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9951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10151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36305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09206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36789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31749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84372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1661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53117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19502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59119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22045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03309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18219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02007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3782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99396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06059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81014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88346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442224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82473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23687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549106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173778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57985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360019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246183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067076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BF745-0557-B241-863F-056113C7032A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689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lack Triangle">
            <a:extLst>
              <a:ext uri="{FF2B5EF4-FFF2-40B4-BE49-F238E27FC236}">
                <a16:creationId xmlns:a16="http://schemas.microsoft.com/office/drawing/2014/main" id="{E6FF8326-7C7F-B6EE-5081-7AD19B61BF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67600" y="0"/>
            <a:ext cx="1676400" cy="6858000"/>
          </a:xfrm>
          <a:prstGeom prst="rect">
            <a:avLst/>
          </a:prstGeom>
          <a:noFill/>
        </p:spPr>
      </p:pic>
      <p:sp>
        <p:nvSpPr>
          <p:cNvPr id="6" name="Triangle 5">
            <a:extLst>
              <a:ext uri="{FF2B5EF4-FFF2-40B4-BE49-F238E27FC236}">
                <a16:creationId xmlns:a16="http://schemas.microsoft.com/office/drawing/2014/main" id="{47BD40D6-A6F9-8B8C-560F-0C7A97097E8F}"/>
              </a:ext>
            </a:extLst>
          </p:cNvPr>
          <p:cNvSpPr/>
          <p:nvPr userDrawn="1"/>
        </p:nvSpPr>
        <p:spPr>
          <a:xfrm>
            <a:off x="7466030" y="-9439"/>
            <a:ext cx="1685041" cy="6867440"/>
          </a:xfrm>
          <a:custGeom>
            <a:avLst/>
            <a:gdLst>
              <a:gd name="connsiteX0" fmla="*/ 0 w 2243579"/>
              <a:gd name="connsiteY0" fmla="*/ 0 h 6881568"/>
              <a:gd name="connsiteX1" fmla="*/ 2243579 w 2243579"/>
              <a:gd name="connsiteY1" fmla="*/ 0 h 6881568"/>
              <a:gd name="connsiteX2" fmla="*/ 2243579 w 2243579"/>
              <a:gd name="connsiteY2" fmla="*/ 6881568 h 6881568"/>
              <a:gd name="connsiteX3" fmla="*/ 0 w 2243579"/>
              <a:gd name="connsiteY3" fmla="*/ 6881568 h 6881568"/>
              <a:gd name="connsiteX4" fmla="*/ 0 w 2243579"/>
              <a:gd name="connsiteY4" fmla="*/ 0 h 6881568"/>
              <a:gd name="connsiteX0" fmla="*/ 1300899 w 2243579"/>
              <a:gd name="connsiteY0" fmla="*/ 565608 h 6881568"/>
              <a:gd name="connsiteX1" fmla="*/ 2243579 w 2243579"/>
              <a:gd name="connsiteY1" fmla="*/ 0 h 6881568"/>
              <a:gd name="connsiteX2" fmla="*/ 2243579 w 2243579"/>
              <a:gd name="connsiteY2" fmla="*/ 6881568 h 6881568"/>
              <a:gd name="connsiteX3" fmla="*/ 0 w 2243579"/>
              <a:gd name="connsiteY3" fmla="*/ 6881568 h 6881568"/>
              <a:gd name="connsiteX4" fmla="*/ 1300899 w 2243579"/>
              <a:gd name="connsiteY4" fmla="*/ 565608 h 6881568"/>
              <a:gd name="connsiteX0" fmla="*/ 1602557 w 2243579"/>
              <a:gd name="connsiteY0" fmla="*/ 18854 h 6881568"/>
              <a:gd name="connsiteX1" fmla="*/ 2243579 w 2243579"/>
              <a:gd name="connsiteY1" fmla="*/ 0 h 6881568"/>
              <a:gd name="connsiteX2" fmla="*/ 2243579 w 2243579"/>
              <a:gd name="connsiteY2" fmla="*/ 6881568 h 6881568"/>
              <a:gd name="connsiteX3" fmla="*/ 0 w 2243579"/>
              <a:gd name="connsiteY3" fmla="*/ 6881568 h 6881568"/>
              <a:gd name="connsiteX4" fmla="*/ 1602557 w 2243579"/>
              <a:gd name="connsiteY4" fmla="*/ 18854 h 6881568"/>
              <a:gd name="connsiteX0" fmla="*/ 1319753 w 1960775"/>
              <a:gd name="connsiteY0" fmla="*/ 18854 h 6881568"/>
              <a:gd name="connsiteX1" fmla="*/ 1960775 w 1960775"/>
              <a:gd name="connsiteY1" fmla="*/ 0 h 6881568"/>
              <a:gd name="connsiteX2" fmla="*/ 1960775 w 1960775"/>
              <a:gd name="connsiteY2" fmla="*/ 6881568 h 6881568"/>
              <a:gd name="connsiteX3" fmla="*/ 0 w 1960775"/>
              <a:gd name="connsiteY3" fmla="*/ 6806154 h 6881568"/>
              <a:gd name="connsiteX4" fmla="*/ 1319753 w 1960775"/>
              <a:gd name="connsiteY4" fmla="*/ 18854 h 6881568"/>
              <a:gd name="connsiteX0" fmla="*/ 1593130 w 2234152"/>
              <a:gd name="connsiteY0" fmla="*/ 18854 h 6881569"/>
              <a:gd name="connsiteX1" fmla="*/ 2234152 w 2234152"/>
              <a:gd name="connsiteY1" fmla="*/ 0 h 6881569"/>
              <a:gd name="connsiteX2" fmla="*/ 2234152 w 2234152"/>
              <a:gd name="connsiteY2" fmla="*/ 6881568 h 6881569"/>
              <a:gd name="connsiteX3" fmla="*/ 0 w 2234152"/>
              <a:gd name="connsiteY3" fmla="*/ 6881569 h 6881569"/>
              <a:gd name="connsiteX4" fmla="*/ 1593130 w 2234152"/>
              <a:gd name="connsiteY4" fmla="*/ 18854 h 6881569"/>
              <a:gd name="connsiteX0" fmla="*/ 1583717 w 2234152"/>
              <a:gd name="connsiteY0" fmla="*/ 9420 h 6881569"/>
              <a:gd name="connsiteX1" fmla="*/ 2234152 w 2234152"/>
              <a:gd name="connsiteY1" fmla="*/ 0 h 6881569"/>
              <a:gd name="connsiteX2" fmla="*/ 2234152 w 2234152"/>
              <a:gd name="connsiteY2" fmla="*/ 6881568 h 6881569"/>
              <a:gd name="connsiteX3" fmla="*/ 0 w 2234152"/>
              <a:gd name="connsiteY3" fmla="*/ 6881569 h 6881569"/>
              <a:gd name="connsiteX4" fmla="*/ 1583717 w 2234152"/>
              <a:gd name="connsiteY4" fmla="*/ 9420 h 6881569"/>
              <a:gd name="connsiteX0" fmla="*/ 1583717 w 2243566"/>
              <a:gd name="connsiteY0" fmla="*/ 0 h 6872149"/>
              <a:gd name="connsiteX1" fmla="*/ 2243566 w 2243566"/>
              <a:gd name="connsiteY1" fmla="*/ 12 h 6872149"/>
              <a:gd name="connsiteX2" fmla="*/ 2234152 w 2243566"/>
              <a:gd name="connsiteY2" fmla="*/ 6872148 h 6872149"/>
              <a:gd name="connsiteX3" fmla="*/ 0 w 2243566"/>
              <a:gd name="connsiteY3" fmla="*/ 6872149 h 6872149"/>
              <a:gd name="connsiteX4" fmla="*/ 1583717 w 2243566"/>
              <a:gd name="connsiteY4" fmla="*/ 0 h 6872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43566" h="6872149">
                <a:moveTo>
                  <a:pt x="1583717" y="0"/>
                </a:moveTo>
                <a:lnTo>
                  <a:pt x="2243566" y="12"/>
                </a:lnTo>
                <a:lnTo>
                  <a:pt x="2234152" y="6872148"/>
                </a:lnTo>
                <a:lnTo>
                  <a:pt x="0" y="6872149"/>
                </a:lnTo>
                <a:lnTo>
                  <a:pt x="1583717" y="0"/>
                </a:lnTo>
                <a:close/>
              </a:path>
            </a:pathLst>
          </a:custGeom>
          <a:solidFill>
            <a:srgbClr val="CFB9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1870E27-202E-F717-3FB6-D69451DF1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7442" y="2077278"/>
            <a:ext cx="7144105" cy="534037"/>
          </a:xfrm>
        </p:spPr>
        <p:txBody>
          <a:bodyPr>
            <a:noAutofit/>
          </a:bodyPr>
          <a:lstStyle>
            <a:lvl1pPr>
              <a:defRPr sz="4400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F3E966E-ACAB-E285-70D0-66AC08DF138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7442" y="2629339"/>
            <a:ext cx="7144105" cy="44926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b="0" i="0">
                <a:solidFill>
                  <a:schemeClr val="bg2"/>
                </a:solidFill>
                <a:latin typeface="Acumin Pro Semibold" panose="020B0504020202020204" pitchFamily="34" charset="77"/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76FFA1BC-72F9-9048-3E39-D300A3A6A5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7442" y="3093720"/>
            <a:ext cx="7144105" cy="44926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2"/>
                </a:solidFill>
                <a:latin typeface="Acumin Pro" panose="020B0504020202020204" pitchFamily="34" charset="77"/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fld id="{C7124C19-F609-8C4C-8116-78E353E3E672}" type="datetime1">
              <a:rPr lang="en-US" smtClean="0"/>
              <a:t>3/29/23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8B5E084-0966-10E8-373E-CB086970D0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6134" y="5842638"/>
            <a:ext cx="4929049" cy="43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527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Gol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lack Triangle">
            <a:extLst>
              <a:ext uri="{FF2B5EF4-FFF2-40B4-BE49-F238E27FC236}">
                <a16:creationId xmlns:a16="http://schemas.microsoft.com/office/drawing/2014/main" id="{E6FF8326-7C7F-B6EE-5081-7AD19B61BF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67600" y="0"/>
            <a:ext cx="1676400" cy="6858000"/>
          </a:xfrm>
          <a:prstGeom prst="rect">
            <a:avLst/>
          </a:prstGeom>
          <a:noFill/>
        </p:spPr>
      </p:pic>
      <p:sp>
        <p:nvSpPr>
          <p:cNvPr id="6" name="Title 6">
            <a:extLst>
              <a:ext uri="{FF2B5EF4-FFF2-40B4-BE49-F238E27FC236}">
                <a16:creationId xmlns:a16="http://schemas.microsoft.com/office/drawing/2014/main" id="{B1EEEEC0-D7E4-4DE5-4E3D-FAAD9ABA89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7442" y="2017643"/>
            <a:ext cx="7183861" cy="583733"/>
          </a:xfrm>
        </p:spPr>
        <p:txBody>
          <a:bodyPr>
            <a:noAutofit/>
          </a:bodyPr>
          <a:lstStyle>
            <a:lvl1pPr>
              <a:defRPr sz="4400" cap="none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8EDB9B8-C811-84E9-5F58-0130F3A805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7442" y="2617147"/>
            <a:ext cx="7183861" cy="44926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b="1" i="0">
                <a:solidFill>
                  <a:schemeClr val="tx1"/>
                </a:solidFill>
                <a:latin typeface="Acumin Pro Semibold" panose="020B0504020202020204" pitchFamily="34" charset="77"/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24BF34A7-30DF-7BD2-A5A2-434BBF6672C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7442" y="3079275"/>
            <a:ext cx="7183861" cy="44926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 b="0" i="0">
                <a:solidFill>
                  <a:schemeClr val="tx1"/>
                </a:solidFill>
                <a:latin typeface="Acumin Pro Medium" panose="020B0504020202020204" pitchFamily="34" charset="77"/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dirty="0"/>
              <a:t>3/31/23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FA3ED9-7863-4D7C-021B-95BA42550A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6133" y="5839622"/>
            <a:ext cx="4957269" cy="43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9252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34176D92-8FAB-782E-E607-5D0C5CC9C2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FDAFB6-8BB6-ADBB-6574-5B0C25E7B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229" y="5049077"/>
            <a:ext cx="8450036" cy="685801"/>
          </a:xfrm>
        </p:spPr>
        <p:txBody>
          <a:bodyPr>
            <a:normAutofit/>
          </a:bodyPr>
          <a:lstStyle>
            <a:lvl1pPr algn="ctr" fontAlgn="b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5FF931D0-D7E7-D9E1-3CCC-83299A09228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9229" y="5754757"/>
            <a:ext cx="8450036" cy="449263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000" b="0" i="0">
                <a:solidFill>
                  <a:schemeClr val="tx1"/>
                </a:solidFill>
                <a:latin typeface="Acumin Pro Medium" panose="020B0504020202020204" pitchFamily="34" charset="77"/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Subtitle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B0BA53-C91C-0CD6-0C76-EFBE65A20F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2103" y="6253593"/>
            <a:ext cx="4000811" cy="347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611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C36684E-7DEE-F47A-FA01-89E8EC8104A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9525"/>
            <a:ext cx="9144000" cy="6892463"/>
          </a:xfr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CA0E95C-D44C-0BD3-29E1-C39EBAC823A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r"/>
            <a:r>
              <a:rPr lang="en-US"/>
              <a:t>3/31/23            ‹#›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212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EA1DABA-769B-1407-1BFC-75930C1DE70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2900" y="954291"/>
            <a:ext cx="8458200" cy="365760"/>
          </a:xfrm>
        </p:spPr>
        <p:txBody>
          <a:bodyPr>
            <a:noAutofit/>
          </a:bodyPr>
          <a:lstStyle>
            <a:lvl1pPr marL="0" indent="0" algn="l">
              <a:buNone/>
              <a:defRPr sz="2000" b="1" i="0" baseline="0">
                <a:solidFill>
                  <a:schemeClr val="accent4">
                    <a:lumMod val="65000"/>
                  </a:schemeClr>
                </a:solidFill>
                <a:latin typeface="Acumin Pro Condensed Semibold" panose="020B0506020202020204" pitchFamily="34" charset="77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6A937CB7-FF71-AF7C-945C-0E285D7B2D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2900" y="1543324"/>
            <a:ext cx="8450035" cy="4454706"/>
          </a:xfr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1800" baseline="0">
                <a:latin typeface="Acumin Pro" panose="020B0504020202020204" pitchFamily="34" charset="77"/>
              </a:defRPr>
            </a:lvl1pPr>
            <a:lvl2pPr marL="342900" indent="0" algn="l">
              <a:buFontTx/>
              <a:buNone/>
              <a:defRPr sz="1350"/>
            </a:lvl2pPr>
            <a:lvl3pPr marL="685800" indent="0" algn="l">
              <a:buFontTx/>
              <a:buNone/>
              <a:defRPr sz="1350"/>
            </a:lvl3pPr>
            <a:lvl4pPr marL="1028700" indent="0" algn="l">
              <a:buFontTx/>
              <a:buNone/>
              <a:defRPr sz="1350"/>
            </a:lvl4pPr>
            <a:lvl5pPr marL="1371600" indent="0" algn="l">
              <a:buFontTx/>
              <a:buNone/>
              <a:defRPr sz="135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9AF8687-CA4E-66EB-17A8-BE41F3023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fontAlgn="b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31718D0-66F2-E88D-01BB-CD3AF9F1A37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r"/>
            <a:r>
              <a:rPr lang="en-US"/>
              <a:t>3/31/23            ‹#›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9FA6E7-2E68-DFBA-A4B3-57E5AB33CE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2103" y="6253593"/>
            <a:ext cx="4000811" cy="347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4325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Cop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EA1DABA-769B-1407-1BFC-75930C1DE70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2900" y="954291"/>
            <a:ext cx="8458200" cy="365760"/>
          </a:xfrm>
        </p:spPr>
        <p:txBody>
          <a:bodyPr>
            <a:noAutofit/>
          </a:bodyPr>
          <a:lstStyle>
            <a:lvl1pPr marL="0" indent="0" algn="l">
              <a:buNone/>
              <a:defRPr sz="2000" b="1" i="0" baseline="0">
                <a:solidFill>
                  <a:schemeClr val="accent4">
                    <a:lumMod val="65000"/>
                  </a:schemeClr>
                </a:solidFill>
                <a:latin typeface="Acumin Pro Condensed Semibold" panose="020B0506020202020204" pitchFamily="34" charset="77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6A937CB7-FF71-AF7C-945C-0E285D7B2D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2900" y="1543324"/>
            <a:ext cx="8450035" cy="4454706"/>
          </a:xfrm>
        </p:spPr>
        <p:txBody>
          <a:bodyPr numCol="1">
            <a:noAutofit/>
          </a:bodyPr>
          <a:lstStyle>
            <a:lvl1pPr marL="0" indent="0" algn="l" fontAlgn="t">
              <a:buFontTx/>
              <a:buNone/>
              <a:defRPr sz="1800" baseline="0">
                <a:latin typeface="Acumin Pro" panose="020B0504020202020204" pitchFamily="34" charset="77"/>
              </a:defRPr>
            </a:lvl1pPr>
            <a:lvl2pPr marL="342900" indent="0" algn="l">
              <a:buFontTx/>
              <a:buNone/>
              <a:defRPr sz="1350"/>
            </a:lvl2pPr>
            <a:lvl3pPr marL="685800" indent="0" algn="l">
              <a:buFontTx/>
              <a:buNone/>
              <a:defRPr sz="1350"/>
            </a:lvl3pPr>
            <a:lvl4pPr marL="1028700" indent="0" algn="l">
              <a:buFontTx/>
              <a:buNone/>
              <a:defRPr sz="1350"/>
            </a:lvl4pPr>
            <a:lvl5pPr marL="1371600" indent="0" algn="l">
              <a:buFontTx/>
              <a:buNone/>
              <a:defRPr sz="135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9AF8687-CA4E-66EB-17A8-BE41F3023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fontAlgn="b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31718D0-66F2-E88D-01BB-CD3AF9F1A37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r"/>
            <a:r>
              <a:rPr lang="en-US"/>
              <a:t>3/31/23            ‹#›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4ECAE9-C6E0-DABB-4161-8073204184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2103" y="6253593"/>
            <a:ext cx="4000811" cy="347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8723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628D381-488B-4C1C-32F0-1D389C1FF7E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51064" y="1543324"/>
            <a:ext cx="8450036" cy="4454706"/>
          </a:xfrm>
        </p:spPr>
        <p:txBody>
          <a:bodyPr>
            <a:normAutofit/>
          </a:bodyPr>
          <a:lstStyle>
            <a:lvl1pPr>
              <a:defRPr sz="1800" b="0" i="0">
                <a:latin typeface="Acumin Pro" panose="020B0504020202020204" pitchFamily="34" charset="77"/>
              </a:defRPr>
            </a:lvl1pPr>
            <a:lvl2pPr>
              <a:defRPr sz="1700" b="0" i="0">
                <a:latin typeface="Acumin Pro" panose="020B0504020202020204" pitchFamily="34" charset="77"/>
              </a:defRPr>
            </a:lvl2pPr>
            <a:lvl3pPr>
              <a:defRPr sz="1600" b="0" i="0">
                <a:latin typeface="Acumin Pro" panose="020B0504020202020204" pitchFamily="34" charset="77"/>
              </a:defRPr>
            </a:lvl3pPr>
            <a:lvl4pPr>
              <a:defRPr sz="1125"/>
            </a:lvl4pPr>
            <a:lvl5pPr>
              <a:defRPr sz="105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5EE0A7E-143D-2A83-397F-55801DA06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fontAlgn="b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65EE62C3-A7DA-7701-DE4B-C1A290C4FA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2900" y="954291"/>
            <a:ext cx="8458200" cy="365760"/>
          </a:xfrm>
        </p:spPr>
        <p:txBody>
          <a:bodyPr>
            <a:noAutofit/>
          </a:bodyPr>
          <a:lstStyle>
            <a:lvl1pPr marL="0" indent="0" algn="l">
              <a:buNone/>
              <a:defRPr sz="2000" b="1" i="0" baseline="0">
                <a:solidFill>
                  <a:schemeClr val="accent4">
                    <a:lumMod val="65000"/>
                  </a:schemeClr>
                </a:solidFill>
                <a:latin typeface="Acumin Pro Condensed Semibold" panose="020B0506020202020204" pitchFamily="34" charset="77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F54FE2-5844-7885-7089-16924C393EB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r"/>
            <a:r>
              <a:rPr lang="en-US"/>
              <a:t>3/31/23            ‹#›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0223C8-858C-0C66-020F-4A9BD5EE60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2103" y="6253593"/>
            <a:ext cx="4000811" cy="347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9036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Content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9742D-9D8E-3928-8B2A-C7202DA72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fontAlgn="b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D59E3ED-7921-E7F3-A0A2-0467597EF7ED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351065" y="1543324"/>
            <a:ext cx="4059877" cy="4390338"/>
          </a:xfrm>
        </p:spPr>
        <p:txBody>
          <a:bodyPr>
            <a:normAutofit/>
          </a:bodyPr>
          <a:lstStyle>
            <a:lvl1pPr>
              <a:defRPr sz="1800" b="0" i="0">
                <a:latin typeface="Acumin Pro" panose="020B0504020202020204" pitchFamily="34" charset="77"/>
              </a:defRPr>
            </a:lvl1pPr>
            <a:lvl2pPr>
              <a:defRPr sz="1700" b="0" i="0">
                <a:latin typeface="Acumin Pro" panose="020B0504020202020204" pitchFamily="34" charset="77"/>
              </a:defRPr>
            </a:lvl2pPr>
            <a:lvl3pPr>
              <a:defRPr sz="1600" b="0" i="0">
                <a:latin typeface="Acumin Pro" panose="020B0504020202020204" pitchFamily="34" charset="77"/>
              </a:defRPr>
            </a:lvl3pPr>
            <a:lvl4pPr>
              <a:defRPr sz="1125"/>
            </a:lvl4pPr>
            <a:lvl5pPr>
              <a:defRPr sz="105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F449F3F-4187-E891-E28D-ABAA4011813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31868" y="1543324"/>
            <a:ext cx="4069232" cy="4390338"/>
          </a:xfrm>
        </p:spPr>
        <p:txBody>
          <a:bodyPr>
            <a:normAutofit/>
          </a:bodyPr>
          <a:lstStyle>
            <a:lvl1pPr>
              <a:defRPr sz="1800" b="0" i="0">
                <a:latin typeface="Acumin Pro" panose="020B0504020202020204" pitchFamily="34" charset="77"/>
              </a:defRPr>
            </a:lvl1pPr>
            <a:lvl2pPr>
              <a:defRPr sz="1700" b="0" i="0">
                <a:latin typeface="Acumin Pro" panose="020B0504020202020204" pitchFamily="34" charset="77"/>
              </a:defRPr>
            </a:lvl2pPr>
            <a:lvl3pPr>
              <a:defRPr sz="1600" b="0" i="0">
                <a:latin typeface="Acumin Pro" panose="020B0504020202020204" pitchFamily="34" charset="77"/>
              </a:defRPr>
            </a:lvl3pPr>
            <a:lvl4pPr>
              <a:defRPr sz="1125"/>
            </a:lvl4pPr>
            <a:lvl5pPr>
              <a:defRPr sz="105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5FC4CE19-DA95-2729-993D-BB0D45B6B56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2900" y="954291"/>
            <a:ext cx="8458200" cy="365760"/>
          </a:xfrm>
        </p:spPr>
        <p:txBody>
          <a:bodyPr>
            <a:noAutofit/>
          </a:bodyPr>
          <a:lstStyle>
            <a:lvl1pPr marL="0" indent="0" algn="l">
              <a:buNone/>
              <a:defRPr sz="2000" b="1" i="0" baseline="0">
                <a:solidFill>
                  <a:schemeClr val="accent4">
                    <a:lumMod val="65000"/>
                  </a:schemeClr>
                </a:solidFill>
                <a:latin typeface="Acumin Pro Condensed Semibold" panose="020B0506020202020204" pitchFamily="34" charset="77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E23E79-165A-C0A0-34F4-D4CD4FAC54E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/>
              <a:t>3/31/23            ‹#›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DC8F58-CB22-BDAA-DA54-DD1B443C6AB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2103" y="6253593"/>
            <a:ext cx="4000811" cy="347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963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Content -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9742D-9D8E-3928-8B2A-C7202DA72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fontAlgn="b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D59E3ED-7921-E7F3-A0A2-0467597EF7ED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351066" y="1543324"/>
            <a:ext cx="2630674" cy="4390338"/>
          </a:xfrm>
        </p:spPr>
        <p:txBody>
          <a:bodyPr>
            <a:normAutofit/>
          </a:bodyPr>
          <a:lstStyle>
            <a:lvl1pPr>
              <a:defRPr sz="1800" b="0" i="0">
                <a:latin typeface="Acumin Pro" panose="020B0504020202020204" pitchFamily="34" charset="77"/>
              </a:defRPr>
            </a:lvl1pPr>
            <a:lvl2pPr>
              <a:defRPr sz="1700" b="0" i="0">
                <a:latin typeface="Acumin Pro" panose="020B0504020202020204" pitchFamily="34" charset="77"/>
              </a:defRPr>
            </a:lvl2pPr>
            <a:lvl3pPr>
              <a:defRPr sz="1600" b="0" i="0">
                <a:latin typeface="Acumin Pro" panose="020B0504020202020204" pitchFamily="34" charset="77"/>
              </a:defRPr>
            </a:lvl3pPr>
            <a:lvl4pPr>
              <a:defRPr sz="1125"/>
            </a:lvl4pPr>
            <a:lvl5pPr>
              <a:defRPr sz="105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6D77F14-E88B-D0A5-6F63-E4DA45A7CD6B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3256663" y="1543324"/>
            <a:ext cx="2630674" cy="4390337"/>
          </a:xfrm>
        </p:spPr>
        <p:txBody>
          <a:bodyPr>
            <a:normAutofit/>
          </a:bodyPr>
          <a:lstStyle>
            <a:lvl1pPr>
              <a:defRPr sz="1800" b="0" i="0">
                <a:latin typeface="Acumin Pro" panose="020B0504020202020204" pitchFamily="34" charset="77"/>
              </a:defRPr>
            </a:lvl1pPr>
            <a:lvl2pPr>
              <a:defRPr sz="1700" b="0" i="0">
                <a:latin typeface="Acumin Pro" panose="020B0504020202020204" pitchFamily="34" charset="77"/>
              </a:defRPr>
            </a:lvl2pPr>
            <a:lvl3pPr>
              <a:defRPr sz="1600" b="0" i="0">
                <a:latin typeface="Acumin Pro" panose="020B0504020202020204" pitchFamily="34" charset="77"/>
              </a:defRPr>
            </a:lvl3pPr>
            <a:lvl4pPr>
              <a:defRPr sz="1125"/>
            </a:lvl4pPr>
            <a:lvl5pPr>
              <a:defRPr sz="105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A95E987-1BAB-5DE6-3A52-75935C62985E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6182353" y="1543323"/>
            <a:ext cx="2630674" cy="4390337"/>
          </a:xfrm>
        </p:spPr>
        <p:txBody>
          <a:bodyPr>
            <a:normAutofit/>
          </a:bodyPr>
          <a:lstStyle>
            <a:lvl1pPr>
              <a:defRPr sz="1800" b="0" i="0">
                <a:latin typeface="Acumin Pro" panose="020B0504020202020204" pitchFamily="34" charset="77"/>
              </a:defRPr>
            </a:lvl1pPr>
            <a:lvl2pPr>
              <a:defRPr sz="1700" b="0" i="0">
                <a:latin typeface="Acumin Pro" panose="020B0504020202020204" pitchFamily="34" charset="77"/>
              </a:defRPr>
            </a:lvl2pPr>
            <a:lvl3pPr>
              <a:defRPr sz="1600" b="0" i="0">
                <a:latin typeface="Acumin Pro" panose="020B0504020202020204" pitchFamily="34" charset="77"/>
              </a:defRPr>
            </a:lvl3pPr>
            <a:lvl4pPr>
              <a:defRPr sz="1125"/>
            </a:lvl4pPr>
            <a:lvl5pPr>
              <a:defRPr sz="105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5CA31FF2-2F1A-7D0F-36B0-1773F6A9AB3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2900" y="954291"/>
            <a:ext cx="8458200" cy="365760"/>
          </a:xfrm>
        </p:spPr>
        <p:txBody>
          <a:bodyPr>
            <a:noAutofit/>
          </a:bodyPr>
          <a:lstStyle>
            <a:lvl1pPr marL="0" indent="0" algn="l">
              <a:buNone/>
              <a:defRPr sz="2000" b="1" i="0" baseline="0">
                <a:solidFill>
                  <a:schemeClr val="accent4">
                    <a:lumMod val="65000"/>
                  </a:schemeClr>
                </a:solidFill>
                <a:latin typeface="Acumin Pro Condensed Semibold" panose="020B0506020202020204" pitchFamily="34" charset="77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E20F0F-7917-55BD-382B-A4E02410819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algn="r"/>
            <a:r>
              <a:rPr lang="en-US"/>
              <a:t>3/31/23            ‹#›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2C6306-DD7E-448E-6670-6E3EF3C899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2103" y="6253593"/>
            <a:ext cx="4000811" cy="347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714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th Cop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EA1DABA-769B-1407-1BFC-75930C1DE70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2900" y="954291"/>
            <a:ext cx="8458200" cy="365760"/>
          </a:xfrm>
        </p:spPr>
        <p:txBody>
          <a:bodyPr>
            <a:noAutofit/>
          </a:bodyPr>
          <a:lstStyle>
            <a:lvl1pPr marL="0" indent="0" algn="l">
              <a:buNone/>
              <a:defRPr sz="2000" b="1" i="0" baseline="0">
                <a:solidFill>
                  <a:schemeClr val="accent4">
                    <a:lumMod val="65000"/>
                  </a:schemeClr>
                </a:solidFill>
                <a:latin typeface="Acumin Pro Condensed Semibold" panose="020B0506020202020204" pitchFamily="34" charset="77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6A937CB7-FF71-AF7C-945C-0E285D7B2D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4735" y="3652273"/>
            <a:ext cx="4102307" cy="2345757"/>
          </a:xfrm>
        </p:spPr>
        <p:txBody>
          <a:bodyPr numCol="1">
            <a:noAutofit/>
          </a:bodyPr>
          <a:lstStyle>
            <a:lvl1pPr marL="214313" indent="-214313" algn="l" fontAlgn="t">
              <a:buFont typeface="Wingdings" pitchFamily="2" charset="2"/>
              <a:buChar char="§"/>
              <a:defRPr sz="1800" b="0" i="0" baseline="0">
                <a:latin typeface="Acumin Pro" panose="020B0504020202020204" pitchFamily="34" charset="77"/>
              </a:defRPr>
            </a:lvl1pPr>
            <a:lvl2pPr marL="342900" indent="0" algn="l">
              <a:buFontTx/>
              <a:buNone/>
              <a:defRPr sz="1350"/>
            </a:lvl2pPr>
            <a:lvl3pPr marL="685800" indent="0" algn="l">
              <a:buFontTx/>
              <a:buNone/>
              <a:defRPr sz="1350"/>
            </a:lvl3pPr>
            <a:lvl4pPr marL="1028700" indent="0" algn="l">
              <a:buFontTx/>
              <a:buNone/>
              <a:defRPr sz="1350"/>
            </a:lvl4pPr>
            <a:lvl5pPr marL="1371600" indent="0" algn="l">
              <a:buFontTx/>
              <a:buNone/>
              <a:defRPr sz="135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9AF8687-CA4E-66EB-17A8-BE41F3023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fontAlgn="b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EC508144-F984-C37C-90F6-AA8C545F3D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34734" y="1543324"/>
            <a:ext cx="4102309" cy="1885677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480D7F-9BE0-34B6-0080-2DFC58123F3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4706959" y="1543324"/>
            <a:ext cx="4094045" cy="1885677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710C66FF-C32F-9EF8-4FBC-44E08230B65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98697" y="3652272"/>
            <a:ext cx="4102307" cy="2345757"/>
          </a:xfrm>
        </p:spPr>
        <p:txBody>
          <a:bodyPr numCol="1">
            <a:noAutofit/>
          </a:bodyPr>
          <a:lstStyle>
            <a:lvl1pPr marL="214313" indent="-214313" algn="l" fontAlgn="t">
              <a:buFont typeface="Wingdings" pitchFamily="2" charset="2"/>
              <a:buChar char="§"/>
              <a:defRPr sz="1800" b="0" i="0" baseline="0">
                <a:latin typeface="Acumin Pro" panose="020B0504020202020204" pitchFamily="34" charset="77"/>
              </a:defRPr>
            </a:lvl1pPr>
            <a:lvl2pPr marL="342900" indent="0" algn="l">
              <a:buFontTx/>
              <a:buNone/>
              <a:defRPr sz="1350"/>
            </a:lvl2pPr>
            <a:lvl3pPr marL="685800" indent="0" algn="l">
              <a:buFontTx/>
              <a:buNone/>
              <a:defRPr sz="1350"/>
            </a:lvl3pPr>
            <a:lvl4pPr marL="1028700" indent="0" algn="l">
              <a:buFontTx/>
              <a:buNone/>
              <a:defRPr sz="1350"/>
            </a:lvl4pPr>
            <a:lvl5pPr marL="1371600" indent="0" algn="l">
              <a:buFontTx/>
              <a:buNone/>
              <a:defRPr sz="135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1641B97-9FFC-02AC-9A83-AD9CF1F958B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r"/>
            <a:r>
              <a:rPr lang="en-US"/>
              <a:t>3/31/23            ‹#›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7A1597-168D-0F52-1564-4D003D18CE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2103" y="6253593"/>
            <a:ext cx="4000811" cy="347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6850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th Copy -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EA1DABA-769B-1407-1BFC-75930C1DE70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2900" y="954291"/>
            <a:ext cx="8458200" cy="365760"/>
          </a:xfrm>
        </p:spPr>
        <p:txBody>
          <a:bodyPr>
            <a:noAutofit/>
          </a:bodyPr>
          <a:lstStyle>
            <a:lvl1pPr marL="0" indent="0" algn="l">
              <a:buNone/>
              <a:defRPr sz="2000" baseline="0">
                <a:solidFill>
                  <a:schemeClr val="accent4">
                    <a:lumMod val="65000"/>
                  </a:schemeClr>
                </a:solidFill>
                <a:latin typeface="Franklin Gothic Medium Cond" panose="020B0606030402020204" pitchFamily="34" charset="0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6A937CB7-FF71-AF7C-945C-0E285D7B2D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4736" y="3652273"/>
            <a:ext cx="2650859" cy="2345757"/>
          </a:xfrm>
        </p:spPr>
        <p:txBody>
          <a:bodyPr numCol="1">
            <a:noAutofit/>
          </a:bodyPr>
          <a:lstStyle>
            <a:lvl1pPr marL="214313" indent="-214313" algn="l" fontAlgn="t">
              <a:buFont typeface="Wingdings" pitchFamily="2" charset="2"/>
              <a:buChar char="§"/>
              <a:defRPr sz="1800" b="0" i="0" baseline="0">
                <a:latin typeface="Acumin Pro" panose="020B0504020202020204" pitchFamily="34" charset="77"/>
              </a:defRPr>
            </a:lvl1pPr>
            <a:lvl2pPr marL="342900" indent="0" algn="l">
              <a:buFontTx/>
              <a:buNone/>
              <a:defRPr sz="1350"/>
            </a:lvl2pPr>
            <a:lvl3pPr marL="685800" indent="0" algn="l">
              <a:buFontTx/>
              <a:buNone/>
              <a:defRPr sz="1350"/>
            </a:lvl3pPr>
            <a:lvl4pPr marL="1028700" indent="0" algn="l">
              <a:buFontTx/>
              <a:buNone/>
              <a:defRPr sz="1350"/>
            </a:lvl4pPr>
            <a:lvl5pPr marL="1371600" indent="0" algn="l">
              <a:buFontTx/>
              <a:buNone/>
              <a:defRPr sz="135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9AF8687-CA4E-66EB-17A8-BE41F3023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fontAlgn="b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EC508144-F984-C37C-90F6-AA8C545F3D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34735" y="1543324"/>
            <a:ext cx="2650859" cy="1885677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480D7F-9BE0-34B6-0080-2DFC58123F3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3252731" y="1543325"/>
            <a:ext cx="2645520" cy="1885677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710C66FF-C32F-9EF8-4FBC-44E08230B65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244470" y="3652273"/>
            <a:ext cx="2650859" cy="2345757"/>
          </a:xfrm>
        </p:spPr>
        <p:txBody>
          <a:bodyPr numCol="1">
            <a:noAutofit/>
          </a:bodyPr>
          <a:lstStyle>
            <a:lvl1pPr marL="214313" indent="-214313" algn="l" fontAlgn="t">
              <a:buFont typeface="Wingdings" pitchFamily="2" charset="2"/>
              <a:buChar char="§"/>
              <a:defRPr sz="1800" b="0" i="0" baseline="0">
                <a:latin typeface="Acumin Pro" panose="020B0504020202020204" pitchFamily="34" charset="77"/>
              </a:defRPr>
            </a:lvl1pPr>
            <a:lvl2pPr marL="342900" indent="0" algn="l">
              <a:buFontTx/>
              <a:buNone/>
              <a:defRPr sz="1350"/>
            </a:lvl2pPr>
            <a:lvl3pPr marL="685800" indent="0" algn="l">
              <a:buFontTx/>
              <a:buNone/>
              <a:defRPr sz="1350"/>
            </a:lvl3pPr>
            <a:lvl4pPr marL="1028700" indent="0" algn="l">
              <a:buFontTx/>
              <a:buNone/>
              <a:defRPr sz="1350"/>
            </a:lvl4pPr>
            <a:lvl5pPr marL="1371600" indent="0" algn="l">
              <a:buFontTx/>
              <a:buNone/>
              <a:defRPr sz="135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5D5694FC-6767-0363-8F8C-4C8AEA0C5DCC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6154204" y="1532308"/>
            <a:ext cx="2645520" cy="1885677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347E27B2-1DE2-3469-81EF-9EBD7DC7AF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45943" y="3641256"/>
            <a:ext cx="2650859" cy="2345757"/>
          </a:xfrm>
        </p:spPr>
        <p:txBody>
          <a:bodyPr numCol="1">
            <a:noAutofit/>
          </a:bodyPr>
          <a:lstStyle>
            <a:lvl1pPr marL="214313" indent="-214313" algn="l" fontAlgn="t">
              <a:buFont typeface="Wingdings" pitchFamily="2" charset="2"/>
              <a:buChar char="§"/>
              <a:defRPr sz="1800" b="0" i="0" baseline="0">
                <a:latin typeface="Acumin Pro" panose="020B0504020202020204" pitchFamily="34" charset="77"/>
              </a:defRPr>
            </a:lvl1pPr>
            <a:lvl2pPr marL="342900" indent="0" algn="l">
              <a:buFontTx/>
              <a:buNone/>
              <a:defRPr sz="1350"/>
            </a:lvl2pPr>
            <a:lvl3pPr marL="685800" indent="0" algn="l">
              <a:buFontTx/>
              <a:buNone/>
              <a:defRPr sz="1350"/>
            </a:lvl3pPr>
            <a:lvl4pPr marL="1028700" indent="0" algn="l">
              <a:buFontTx/>
              <a:buNone/>
              <a:defRPr sz="1350"/>
            </a:lvl4pPr>
            <a:lvl5pPr marL="1371600" indent="0" algn="l">
              <a:buFontTx/>
              <a:buNone/>
              <a:defRPr sz="1350"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039C530-4D1F-8F28-146E-3ECC4BBCE9E0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r"/>
            <a:r>
              <a:rPr lang="en-US"/>
              <a:t>3/31/23            ‹#›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8C0196-0F80-21CD-06C5-3A83F54B20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2103" y="6253593"/>
            <a:ext cx="4000811" cy="347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7671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27402-16CB-60F1-259A-4E1A16194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2" y="457200"/>
            <a:ext cx="3236117" cy="964096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889552-EB9F-6D72-9130-E107C02C22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2902" y="1570384"/>
            <a:ext cx="3236117" cy="4298605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latin typeface="Acumin Pro" panose="020B0504020202020204" pitchFamily="34" charset="77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5F6EAB8-D2BB-0BDE-C7AC-895B69CA5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3904" y="457200"/>
            <a:ext cx="4997195" cy="5411788"/>
          </a:xfrm>
        </p:spPr>
        <p:txBody>
          <a:bodyPr>
            <a:normAutofit/>
          </a:bodyPr>
          <a:lstStyle>
            <a:lvl1pPr>
              <a:defRPr sz="1800" b="0" i="0">
                <a:latin typeface="Acumin Pro" panose="020B0504020202020204" pitchFamily="34" charset="77"/>
              </a:defRPr>
            </a:lvl1pPr>
            <a:lvl2pPr>
              <a:defRPr sz="1700" b="0" i="0">
                <a:latin typeface="Acumin Pro" panose="020B0504020202020204" pitchFamily="34" charset="77"/>
              </a:defRPr>
            </a:lvl2pPr>
            <a:lvl3pPr>
              <a:defRPr sz="1600" b="0" i="0">
                <a:latin typeface="Acumin Pro" panose="020B0504020202020204" pitchFamily="34" charset="77"/>
              </a:defRPr>
            </a:lvl3pPr>
            <a:lvl4pPr>
              <a:defRPr sz="1125"/>
            </a:lvl4pPr>
            <a:lvl5pPr>
              <a:defRPr sz="105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CC4977-AD33-556A-2AED-7416F7D4390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US"/>
              <a:t>3/31/23            ‹#›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CA4458-CB0D-E797-A43A-3F9071E131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2103" y="6253593"/>
            <a:ext cx="4000811" cy="347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900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2E1BF6-9F66-A119-6E10-5D16400A75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34735" y="1543323"/>
            <a:ext cx="4094045" cy="4317728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7832766-AA56-63AE-E2AA-9A2947343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fontAlgn="b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CF92D672-5C11-B647-ADA7-722837BA86C0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4715222" y="1543323"/>
            <a:ext cx="4094045" cy="4317728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6AFB8997-E903-BD34-CBB7-A70F3BD090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2900" y="954291"/>
            <a:ext cx="8458200" cy="365760"/>
          </a:xfrm>
        </p:spPr>
        <p:txBody>
          <a:bodyPr>
            <a:noAutofit/>
          </a:bodyPr>
          <a:lstStyle>
            <a:lvl1pPr marL="0" indent="0" algn="l">
              <a:buNone/>
              <a:defRPr sz="2000" b="1" i="0" baseline="0">
                <a:solidFill>
                  <a:schemeClr val="accent4">
                    <a:lumMod val="65000"/>
                  </a:schemeClr>
                </a:solidFill>
                <a:latin typeface="Acumin Pro Condensed Semibold" panose="020B0506020202020204" pitchFamily="34" charset="77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3135B86-20D4-13D9-0376-A64DF5C381B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US"/>
              <a:t>3/31/23            ‹#›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051DA7-4235-BDDE-8EF1-50FBC990EE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2103" y="6253593"/>
            <a:ext cx="4000811" cy="347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17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with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316F19A-F30A-4048-A611-C401765371F5}"/>
              </a:ext>
            </a:extLst>
          </p:cNvPr>
          <p:cNvSpPr/>
          <p:nvPr userDrawn="1"/>
        </p:nvSpPr>
        <p:spPr>
          <a:xfrm>
            <a:off x="-9940" y="6047284"/>
            <a:ext cx="9223513" cy="8107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2E1BF6-9F66-A119-6E10-5D16400A75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51065" y="1543324"/>
            <a:ext cx="4397009" cy="20555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A59AA2-58AF-A659-F919-8BDA04ADA4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61820" y="1543322"/>
            <a:ext cx="3847445" cy="4307573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latin typeface="Acumin Pro" panose="020B0504020202020204" pitchFamily="34" charset="77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3D45392-3CD8-B80C-F2B3-4B45BA45F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fontAlgn="b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0492B2E6-F25A-DAD4-50C4-028EE4F9F201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2614933" y="3795305"/>
            <a:ext cx="2133141" cy="20555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E4F1D849-D57F-29CA-A61A-41080772610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351065" y="3795304"/>
            <a:ext cx="2133141" cy="2055592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6AB35901-94D3-C7C4-1CE7-B31E29C657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2900" y="954291"/>
            <a:ext cx="8458200" cy="365760"/>
          </a:xfrm>
        </p:spPr>
        <p:txBody>
          <a:bodyPr>
            <a:noAutofit/>
          </a:bodyPr>
          <a:lstStyle>
            <a:lvl1pPr marL="0" indent="0" algn="l">
              <a:buNone/>
              <a:defRPr sz="2000" b="1" i="0" baseline="0">
                <a:solidFill>
                  <a:schemeClr val="accent4">
                    <a:lumMod val="65000"/>
                  </a:schemeClr>
                </a:solidFill>
                <a:latin typeface="Acumin Pro Condensed Semibold" panose="020B0506020202020204" pitchFamily="34" charset="77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DA9D6A4-F44C-720B-EF21-A331231A647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r"/>
            <a:r>
              <a:rPr lang="en-US" dirty="0"/>
              <a:t>3/2/2026            ‹#›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60DC0A7-0B03-45FC-8DD4-DE554BA157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1" y="6287707"/>
            <a:ext cx="3791777" cy="33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24445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A59AA2-58AF-A659-F919-8BDA04ADA4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6571" y="3292036"/>
            <a:ext cx="2656344" cy="365760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latin typeface="Acumin Pro" panose="020B0504020202020204" pitchFamily="34" charset="77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3D45392-3CD8-B80C-F2B3-4B45BA45F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fontAlgn="b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E4F1D849-D57F-29CA-A61A-41080772610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342900" y="1406232"/>
            <a:ext cx="2640015" cy="1750458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60A3B0E8-AC0D-A169-37E3-2D123D6EBF24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3243828" y="1406232"/>
            <a:ext cx="2640015" cy="1750458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640970D8-E511-89A8-FC5C-6DB37485ADE3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6161085" y="1406232"/>
            <a:ext cx="2640015" cy="1750458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6B04B79A-B4BD-0306-3D46-D570E1F51CA6}"/>
              </a:ext>
            </a:extLst>
          </p:cNvPr>
          <p:cNvSpPr>
            <a:spLocks noGrp="1"/>
          </p:cNvSpPr>
          <p:nvPr>
            <p:ph type="body" sz="half" idx="18"/>
          </p:nvPr>
        </p:nvSpPr>
        <p:spPr>
          <a:xfrm>
            <a:off x="3227499" y="3292036"/>
            <a:ext cx="2656344" cy="365760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latin typeface="Acumin Pro" panose="020B0504020202020204" pitchFamily="34" charset="77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450B4796-C4B7-C272-5ADD-7D6C896B703E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6161085" y="3292036"/>
            <a:ext cx="2656344" cy="365760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latin typeface="Acumin Pro" panose="020B0504020202020204" pitchFamily="34" charset="77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4633AE4D-056F-FC97-1F10-877F247AB319}"/>
              </a:ext>
            </a:extLst>
          </p:cNvPr>
          <p:cNvSpPr>
            <a:spLocks noGrp="1"/>
          </p:cNvSpPr>
          <p:nvPr>
            <p:ph type="body" sz="half" idx="20"/>
          </p:nvPr>
        </p:nvSpPr>
        <p:spPr>
          <a:xfrm>
            <a:off x="310242" y="5685387"/>
            <a:ext cx="2656344" cy="365760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latin typeface="Acumin Pro" panose="020B0504020202020204" pitchFamily="34" charset="77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19716662-3C77-F831-E45C-F9EA49810F58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326571" y="3799583"/>
            <a:ext cx="2640015" cy="1750458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1ED1A14F-5E0D-476E-9C60-BD987EFC4940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3227499" y="3799583"/>
            <a:ext cx="2640015" cy="1750458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A0003A4C-26CB-DD7F-0B22-024AFB58DC67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6144756" y="3799583"/>
            <a:ext cx="2640015" cy="1750458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08CE8D58-56A2-6AE5-AB18-C53F4134DD88}"/>
              </a:ext>
            </a:extLst>
          </p:cNvPr>
          <p:cNvSpPr>
            <a:spLocks noGrp="1"/>
          </p:cNvSpPr>
          <p:nvPr>
            <p:ph type="body" sz="half" idx="24"/>
          </p:nvPr>
        </p:nvSpPr>
        <p:spPr>
          <a:xfrm>
            <a:off x="3211170" y="5685387"/>
            <a:ext cx="2656344" cy="365760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latin typeface="Acumin Pro" panose="020B0504020202020204" pitchFamily="34" charset="77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7A4C2D1F-1A58-AC60-F606-B816E5F23FFF}"/>
              </a:ext>
            </a:extLst>
          </p:cNvPr>
          <p:cNvSpPr>
            <a:spLocks noGrp="1"/>
          </p:cNvSpPr>
          <p:nvPr>
            <p:ph type="body" sz="half" idx="25"/>
          </p:nvPr>
        </p:nvSpPr>
        <p:spPr>
          <a:xfrm>
            <a:off x="6144756" y="5685387"/>
            <a:ext cx="2656344" cy="365760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latin typeface="Acumin Pro" panose="020B0504020202020204" pitchFamily="34" charset="77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0D3EBD5-219C-5B88-5FAA-E3535228FBDB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pPr algn="r"/>
            <a:r>
              <a:rPr lang="en-US"/>
              <a:t>3/31/23            ‹#›</a:t>
            </a:r>
            <a:endParaRPr lang="en-US" dirty="0"/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7EDCCCDC-B335-96CB-3A28-8C862E3B1B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2900" y="954291"/>
            <a:ext cx="8458200" cy="365760"/>
          </a:xfrm>
        </p:spPr>
        <p:txBody>
          <a:bodyPr>
            <a:noAutofit/>
          </a:bodyPr>
          <a:lstStyle>
            <a:lvl1pPr marL="0" indent="0" algn="l">
              <a:buNone/>
              <a:defRPr sz="2000" b="1" i="0" baseline="0">
                <a:solidFill>
                  <a:schemeClr val="accent4">
                    <a:lumMod val="65000"/>
                  </a:schemeClr>
                </a:solidFill>
                <a:latin typeface="Acumin Pro Condensed Semibold" panose="020B0506020202020204" pitchFamily="34" charset="77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3E16A0-5110-63DE-6CDF-EDDF4AC8D4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2103" y="6253593"/>
            <a:ext cx="4000811" cy="347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3303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EA1DABA-769B-1407-1BFC-75930C1DE70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2900" y="954291"/>
            <a:ext cx="8458200" cy="365760"/>
          </a:xfrm>
        </p:spPr>
        <p:txBody>
          <a:bodyPr>
            <a:noAutofit/>
          </a:bodyPr>
          <a:lstStyle>
            <a:lvl1pPr marL="0" indent="0" algn="l">
              <a:buNone/>
              <a:defRPr sz="2000" b="1" i="0" baseline="0">
                <a:solidFill>
                  <a:schemeClr val="accent4">
                    <a:lumMod val="65000"/>
                  </a:schemeClr>
                </a:solidFill>
                <a:latin typeface="Acumin Pro Condensed Semibold" panose="020B0506020202020204" pitchFamily="34" charset="77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9AF8687-CA4E-66EB-17A8-BE41F3023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fontAlgn="b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EC508144-F984-C37C-90F6-AA8C545F3D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34736" y="1542763"/>
            <a:ext cx="1958261" cy="1885677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480D7F-9BE0-34B6-0080-2DFC58123F3E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2508047" y="1542763"/>
            <a:ext cx="1954317" cy="1885677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5D5694FC-6767-0363-8F8C-4C8AEA0C5DCC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4677415" y="1542763"/>
            <a:ext cx="1954317" cy="1885677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6223A017-A902-92C1-8A99-7D45B08D860D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6846782" y="1542763"/>
            <a:ext cx="1954317" cy="1885677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FE352EAA-3DC6-450E-518D-B55638975ECE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1382716" y="3651151"/>
            <a:ext cx="1958261" cy="1885677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1E5E3807-051E-4D4B-1143-A6B4BDDBB5D8}"/>
              </a:ext>
            </a:extLst>
          </p:cNvPr>
          <p:cNvSpPr>
            <a:spLocks noGrp="1"/>
          </p:cNvSpPr>
          <p:nvPr>
            <p:ph type="pic" idx="19"/>
          </p:nvPr>
        </p:nvSpPr>
        <p:spPr>
          <a:xfrm>
            <a:off x="3556027" y="3651151"/>
            <a:ext cx="1954317" cy="1885677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9659EF4B-6B57-DE2A-B33A-D60A659CFE6D}"/>
              </a:ext>
            </a:extLst>
          </p:cNvPr>
          <p:cNvSpPr>
            <a:spLocks noGrp="1"/>
          </p:cNvSpPr>
          <p:nvPr>
            <p:ph type="pic" idx="20"/>
          </p:nvPr>
        </p:nvSpPr>
        <p:spPr>
          <a:xfrm>
            <a:off x="5725394" y="3651151"/>
            <a:ext cx="1954317" cy="1885677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0B1371B0-95CE-4462-18BB-F77CBC19BF86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pPr algn="r"/>
            <a:r>
              <a:rPr lang="en-US"/>
              <a:t>3/31/23            ‹#›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3C366F-A04E-BD04-102F-F291AA3060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2103" y="6253593"/>
            <a:ext cx="4000811" cy="347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3131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2E1BF6-9F66-A119-6E10-5D16400A75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91490" y="1643074"/>
            <a:ext cx="3909610" cy="20555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3D45392-3CD8-B80C-F2B3-4B45BA45F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fontAlgn="b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0492B2E6-F25A-DAD4-50C4-028EE4F9F201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4891490" y="3884038"/>
            <a:ext cx="3909610" cy="20555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6AB35901-94D3-C7C4-1CE7-B31E29C657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2900" y="954291"/>
            <a:ext cx="8458200" cy="365760"/>
          </a:xfrm>
        </p:spPr>
        <p:txBody>
          <a:bodyPr>
            <a:noAutofit/>
          </a:bodyPr>
          <a:lstStyle>
            <a:lvl1pPr marL="0" indent="0" algn="l">
              <a:buNone/>
              <a:defRPr sz="2000" b="1" i="0" baseline="0">
                <a:solidFill>
                  <a:schemeClr val="accent4">
                    <a:lumMod val="65000"/>
                  </a:schemeClr>
                </a:solidFill>
                <a:latin typeface="Acumin Pro Condensed Semibold" panose="020B0506020202020204" pitchFamily="34" charset="77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C2C5294-0EFC-A3EC-D994-11DDCFE70D67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334737" y="1643074"/>
            <a:ext cx="4308874" cy="4307571"/>
          </a:xfrm>
        </p:spPr>
        <p:txBody>
          <a:bodyPr>
            <a:normAutofit/>
          </a:bodyPr>
          <a:lstStyle>
            <a:lvl1pPr>
              <a:defRPr sz="1800" b="0" i="0">
                <a:latin typeface="Acumin Pro" panose="020B0504020202020204" pitchFamily="34" charset="77"/>
              </a:defRPr>
            </a:lvl1pPr>
            <a:lvl2pPr>
              <a:defRPr sz="1700" b="0" i="0">
                <a:latin typeface="Acumin Pro" panose="020B0504020202020204" pitchFamily="34" charset="77"/>
              </a:defRPr>
            </a:lvl2pPr>
            <a:lvl3pPr>
              <a:defRPr sz="1600" b="0" i="0">
                <a:latin typeface="Acumin Pro" panose="020B0504020202020204" pitchFamily="34" charset="77"/>
              </a:defRPr>
            </a:lvl3pPr>
            <a:lvl4pPr>
              <a:defRPr sz="1125"/>
            </a:lvl4pPr>
            <a:lvl5pPr>
              <a:defRPr sz="105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7A134D-7A3A-AD4B-91DF-57347E308706}"/>
              </a:ext>
            </a:extLst>
          </p:cNvPr>
          <p:cNvSpPr/>
          <p:nvPr userDrawn="1"/>
        </p:nvSpPr>
        <p:spPr>
          <a:xfrm>
            <a:off x="4891490" y="3395950"/>
            <a:ext cx="3909610" cy="3027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4581B053-21C8-C0AD-58C7-637A6315D1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91295" y="3395950"/>
            <a:ext cx="3909707" cy="302715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latin typeface="Acumin Pro" panose="020B0504020202020204" pitchFamily="34" charset="77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8B2033E-9DB9-9A2B-D4C5-6D8960838D22}"/>
              </a:ext>
            </a:extLst>
          </p:cNvPr>
          <p:cNvSpPr/>
          <p:nvPr userDrawn="1"/>
        </p:nvSpPr>
        <p:spPr>
          <a:xfrm>
            <a:off x="4891392" y="5636914"/>
            <a:ext cx="3909610" cy="3027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F02FFCFA-A84F-7535-4A5F-29A5FC646063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4891295" y="5636914"/>
            <a:ext cx="3909610" cy="302715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latin typeface="Acumin Pro" panose="020B0504020202020204" pitchFamily="34" charset="77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2785C5DB-355E-CD09-6EF5-58F892E8FB6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 algn="r"/>
            <a:r>
              <a:rPr lang="en-US"/>
              <a:t>3/31/23            </a:t>
            </a:r>
            <a:fld id="{2D8F9ACA-D6C0-E54C-B1B8-E9196C9CD104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98E015-E2A2-B677-5070-60253AF12D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2103" y="6253593"/>
            <a:ext cx="4000811" cy="347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527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2E1BF6-9F66-A119-6E10-5D16400A75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91490" y="1643074"/>
            <a:ext cx="3909610" cy="20555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3D45392-3CD8-B80C-F2B3-4B45BA45F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fontAlgn="b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0492B2E6-F25A-DAD4-50C4-028EE4F9F201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965414" y="3884038"/>
            <a:ext cx="1835685" cy="20555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E4F1D849-D57F-29CA-A61A-41080772610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4891490" y="3879120"/>
            <a:ext cx="1896687" cy="2055592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6AB35901-94D3-C7C4-1CE7-B31E29C657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2900" y="954291"/>
            <a:ext cx="8458200" cy="365760"/>
          </a:xfrm>
        </p:spPr>
        <p:txBody>
          <a:bodyPr>
            <a:noAutofit/>
          </a:bodyPr>
          <a:lstStyle>
            <a:lvl1pPr marL="0" indent="0" algn="l">
              <a:buNone/>
              <a:defRPr sz="2000" b="1" i="0" baseline="0">
                <a:solidFill>
                  <a:schemeClr val="accent4">
                    <a:lumMod val="65000"/>
                  </a:schemeClr>
                </a:solidFill>
                <a:latin typeface="Acumin Pro Condensed Semibold" panose="020B0506020202020204" pitchFamily="34" charset="77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C2C5294-0EFC-A3EC-D994-11DDCFE70D67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334737" y="1643074"/>
            <a:ext cx="4308874" cy="4307571"/>
          </a:xfrm>
        </p:spPr>
        <p:txBody>
          <a:bodyPr>
            <a:normAutofit/>
          </a:bodyPr>
          <a:lstStyle>
            <a:lvl1pPr>
              <a:defRPr sz="1800" b="0" i="0">
                <a:latin typeface="Acumin Pro" panose="020B0504020202020204" pitchFamily="34" charset="77"/>
              </a:defRPr>
            </a:lvl1pPr>
            <a:lvl2pPr>
              <a:defRPr sz="1700" b="0" i="0">
                <a:latin typeface="Acumin Pro" panose="020B0504020202020204" pitchFamily="34" charset="77"/>
              </a:defRPr>
            </a:lvl2pPr>
            <a:lvl3pPr>
              <a:defRPr sz="1600" b="0" i="0">
                <a:latin typeface="Acumin Pro" panose="020B0504020202020204" pitchFamily="34" charset="77"/>
              </a:defRPr>
            </a:lvl3pPr>
            <a:lvl4pPr>
              <a:defRPr sz="1125"/>
            </a:lvl4pPr>
            <a:lvl5pPr>
              <a:defRPr sz="105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AC4E08-5A51-BF4F-655E-4E54DD771548}"/>
              </a:ext>
            </a:extLst>
          </p:cNvPr>
          <p:cNvSpPr/>
          <p:nvPr userDrawn="1"/>
        </p:nvSpPr>
        <p:spPr>
          <a:xfrm>
            <a:off x="4891490" y="3395950"/>
            <a:ext cx="3909610" cy="3027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27D80C23-74F3-F853-02BF-83C743039F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28867" y="3395950"/>
            <a:ext cx="3872135" cy="302715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latin typeface="Acumin Pro" panose="020B0504020202020204" pitchFamily="34" charset="77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8F22EB8-4EFD-86A4-8EB8-8A4F1A1AA2DF}"/>
              </a:ext>
            </a:extLst>
          </p:cNvPr>
          <p:cNvSpPr/>
          <p:nvPr userDrawn="1"/>
        </p:nvSpPr>
        <p:spPr>
          <a:xfrm>
            <a:off x="4884613" y="5631998"/>
            <a:ext cx="1884248" cy="3027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0" i="0">
              <a:latin typeface="Acumin Pro" panose="020B0504020202020204" pitchFamily="34" charset="77"/>
            </a:endParaRP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66A4B2AA-E0AE-18DD-BAA3-AF2A9CA6987A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4921990" y="5631998"/>
            <a:ext cx="1866186" cy="302715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18B5CD1-FF93-2C9C-1BFF-73A3CE39E65D}"/>
              </a:ext>
            </a:extLst>
          </p:cNvPr>
          <p:cNvSpPr/>
          <p:nvPr userDrawn="1"/>
        </p:nvSpPr>
        <p:spPr>
          <a:xfrm>
            <a:off x="6965414" y="5641704"/>
            <a:ext cx="1823956" cy="3027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C52272AC-9734-6D60-9441-B5E7B9E4E372}"/>
              </a:ext>
            </a:extLst>
          </p:cNvPr>
          <p:cNvSpPr>
            <a:spLocks noGrp="1"/>
          </p:cNvSpPr>
          <p:nvPr>
            <p:ph type="body" sz="half" idx="20"/>
          </p:nvPr>
        </p:nvSpPr>
        <p:spPr>
          <a:xfrm>
            <a:off x="7002791" y="5641704"/>
            <a:ext cx="1806473" cy="302715"/>
          </a:xfrm>
        </p:spPr>
        <p:txBody>
          <a:bodyPr>
            <a:noAutofit/>
          </a:bodyPr>
          <a:lstStyle>
            <a:lvl1pPr marL="0" indent="0">
              <a:buNone/>
              <a:defRPr sz="1400" b="0" i="0">
                <a:latin typeface="Acumin Pro" panose="020B0504020202020204" pitchFamily="34" charset="77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BE9F3313-6532-97CE-1E0D-3A21EA40A39C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pPr algn="r"/>
            <a:r>
              <a:rPr lang="en-US"/>
              <a:t>3/31/23            </a:t>
            </a:r>
            <a:fld id="{2D8F9ACA-D6C0-E54C-B1B8-E9196C9CD104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F35DAE0-C7DC-5989-AAF5-DFF749C65B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2103" y="6253593"/>
            <a:ext cx="4000811" cy="347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4418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- 3 Blocks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4CFF414-FA47-F7EC-7EFB-7073E26BB831}"/>
              </a:ext>
            </a:extLst>
          </p:cNvPr>
          <p:cNvSpPr/>
          <p:nvPr userDrawn="1"/>
        </p:nvSpPr>
        <p:spPr>
          <a:xfrm>
            <a:off x="5953857" y="1315895"/>
            <a:ext cx="2489648" cy="451326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3C0F4F-1E76-E3A4-E5AA-8FA79C7C69FB}"/>
              </a:ext>
            </a:extLst>
          </p:cNvPr>
          <p:cNvSpPr/>
          <p:nvPr userDrawn="1"/>
        </p:nvSpPr>
        <p:spPr>
          <a:xfrm>
            <a:off x="3315718" y="1315896"/>
            <a:ext cx="2489648" cy="451326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67105CB-DECE-0616-2A57-776784CFC1CB}"/>
              </a:ext>
            </a:extLst>
          </p:cNvPr>
          <p:cNvSpPr/>
          <p:nvPr userDrawn="1"/>
        </p:nvSpPr>
        <p:spPr>
          <a:xfrm>
            <a:off x="677578" y="1315897"/>
            <a:ext cx="2489648" cy="451326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813FE17-B697-FB87-4ED6-D832D798E90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7629" y="1436469"/>
            <a:ext cx="2489597" cy="339561"/>
          </a:xfrm>
        </p:spPr>
        <p:txBody>
          <a:bodyPr>
            <a:noAutofit/>
          </a:bodyPr>
          <a:lstStyle>
            <a:lvl1pPr marL="0" indent="0" algn="ctr" fontAlgn="ctr">
              <a:spcBef>
                <a:spcPts val="0"/>
              </a:spcBef>
              <a:buFontTx/>
              <a:buNone/>
              <a:defRPr sz="1600" b="1" i="0" baseline="0">
                <a:solidFill>
                  <a:schemeClr val="bg1"/>
                </a:solidFill>
                <a:latin typeface="Acumin Pro Condensed Semibold" panose="020B0506020202020204" pitchFamily="34" charset="77"/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B65CB9D-AA49-05C2-2100-C63D32C82B8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26458" y="4045824"/>
            <a:ext cx="2213372" cy="15557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43204028-135E-83A2-B94A-693154F531B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5963" y="1436469"/>
            <a:ext cx="2489597" cy="339561"/>
          </a:xfrm>
        </p:spPr>
        <p:txBody>
          <a:bodyPr>
            <a:noAutofit/>
          </a:bodyPr>
          <a:lstStyle>
            <a:lvl1pPr marL="0" indent="0" algn="ctr" fontAlgn="ctr">
              <a:spcBef>
                <a:spcPts val="0"/>
              </a:spcBef>
              <a:buFontTx/>
              <a:buNone/>
              <a:defRPr sz="1600" b="1" i="0" baseline="0">
                <a:solidFill>
                  <a:schemeClr val="bg1"/>
                </a:solidFill>
                <a:latin typeface="Acumin Pro Condensed Semibold" panose="020B0506020202020204" pitchFamily="34" charset="77"/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D4E810FD-2D00-764A-B144-B235C21E32F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64791" y="4045824"/>
            <a:ext cx="2213372" cy="15557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0A71EF50-386A-A3B9-93FB-6EF179A4EE4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54102" y="1433919"/>
            <a:ext cx="2489597" cy="339561"/>
          </a:xfrm>
        </p:spPr>
        <p:txBody>
          <a:bodyPr>
            <a:noAutofit/>
          </a:bodyPr>
          <a:lstStyle>
            <a:lvl1pPr marL="0" indent="0" algn="ctr" fontAlgn="ctr">
              <a:spcBef>
                <a:spcPts val="0"/>
              </a:spcBef>
              <a:buFontTx/>
              <a:buNone/>
              <a:defRPr sz="1600" b="1" i="0" baseline="0">
                <a:solidFill>
                  <a:schemeClr val="bg1"/>
                </a:solidFill>
                <a:latin typeface="Acumin Pro Condensed Semibold" panose="020B0506020202020204" pitchFamily="34" charset="77"/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23" name="Picture Placeholder 10">
            <a:extLst>
              <a:ext uri="{FF2B5EF4-FFF2-40B4-BE49-F238E27FC236}">
                <a16:creationId xmlns:a16="http://schemas.microsoft.com/office/drawing/2014/main" id="{6AE17ED9-FDD9-34C3-1F7D-9A8EA4C4B40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102931" y="4043274"/>
            <a:ext cx="2213372" cy="1555750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endParaRPr lang="en-US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77D3ED32-45F9-B948-371F-67E8465B2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fontAlgn="b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0F278F-8AAE-FA0B-4B47-AB0FFECE69F2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algn="r"/>
            <a:r>
              <a:rPr lang="en-US"/>
              <a:t>3/31/23            </a:t>
            </a:r>
            <a:fld id="{2D8F9ACA-D6C0-E54C-B1B8-E9196C9CD104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856F49F-59AA-23FB-4600-EC4D944973CD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26458" y="2040673"/>
            <a:ext cx="2213372" cy="1691333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Acumin Pro" panose="020B0504020202020204" pitchFamily="34" charset="77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body copy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5CA6E053-97C0-F5A8-A5C6-62806699EADE}"/>
              </a:ext>
            </a:extLst>
          </p:cNvPr>
          <p:cNvSpPr>
            <a:spLocks noGrp="1"/>
          </p:cNvSpPr>
          <p:nvPr>
            <p:ph type="body" sz="half" idx="20" hasCustomPrompt="1"/>
          </p:nvPr>
        </p:nvSpPr>
        <p:spPr>
          <a:xfrm>
            <a:off x="3464791" y="2040672"/>
            <a:ext cx="2213372" cy="1691333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Acumin Pro" panose="020B0504020202020204" pitchFamily="34" charset="77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body copy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1823F7D4-DD74-2A27-4C24-052C4575CCDF}"/>
              </a:ext>
            </a:extLst>
          </p:cNvPr>
          <p:cNvSpPr>
            <a:spLocks noGrp="1"/>
          </p:cNvSpPr>
          <p:nvPr>
            <p:ph type="body" sz="half" idx="21" hasCustomPrompt="1"/>
          </p:nvPr>
        </p:nvSpPr>
        <p:spPr>
          <a:xfrm>
            <a:off x="6102931" y="2040671"/>
            <a:ext cx="2213372" cy="1691333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Acumin Pro" panose="020B0504020202020204" pitchFamily="34" charset="77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body copy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18656D-0F80-B2BC-53E3-0BF312B7BE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2103" y="6253593"/>
            <a:ext cx="4000811" cy="347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7126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- 3 Blocks -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C98D576-4759-5408-883D-2E56D9D0F603}"/>
              </a:ext>
            </a:extLst>
          </p:cNvPr>
          <p:cNvSpPr/>
          <p:nvPr userDrawn="1"/>
        </p:nvSpPr>
        <p:spPr>
          <a:xfrm>
            <a:off x="5953662" y="1315893"/>
            <a:ext cx="2489648" cy="45132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2C44A1A-1D1D-F2D9-8EC1-EFF25EBA1FB0}"/>
              </a:ext>
            </a:extLst>
          </p:cNvPr>
          <p:cNvSpPr/>
          <p:nvPr userDrawn="1"/>
        </p:nvSpPr>
        <p:spPr>
          <a:xfrm>
            <a:off x="3315523" y="1315894"/>
            <a:ext cx="2489648" cy="45132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38D75A-DD50-6C6E-0A9D-7F77E72C780A}"/>
              </a:ext>
            </a:extLst>
          </p:cNvPr>
          <p:cNvSpPr/>
          <p:nvPr userDrawn="1"/>
        </p:nvSpPr>
        <p:spPr>
          <a:xfrm>
            <a:off x="677384" y="1315895"/>
            <a:ext cx="2489648" cy="45132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876A1563-09E6-06B6-EC4A-8E309CC57B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7435" y="1436467"/>
            <a:ext cx="2489597" cy="339561"/>
          </a:xfrm>
        </p:spPr>
        <p:txBody>
          <a:bodyPr>
            <a:noAutofit/>
          </a:bodyPr>
          <a:lstStyle>
            <a:lvl1pPr marL="0" indent="0" algn="ctr" fontAlgn="ctr">
              <a:spcBef>
                <a:spcPts val="0"/>
              </a:spcBef>
              <a:buFontTx/>
              <a:buNone/>
              <a:defRPr sz="1600" b="1" i="0" baseline="0">
                <a:solidFill>
                  <a:schemeClr val="tx1"/>
                </a:solidFill>
                <a:latin typeface="Acumin Pro Condensed Semibold" panose="020B0506020202020204" pitchFamily="34" charset="77"/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AF401EC8-7352-A985-133C-726A718A9E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15769" y="1436467"/>
            <a:ext cx="2489597" cy="339561"/>
          </a:xfrm>
        </p:spPr>
        <p:txBody>
          <a:bodyPr>
            <a:noAutofit/>
          </a:bodyPr>
          <a:lstStyle>
            <a:lvl1pPr marL="0" indent="0" algn="ctr" fontAlgn="ctr">
              <a:spcBef>
                <a:spcPts val="0"/>
              </a:spcBef>
              <a:buFontTx/>
              <a:buNone/>
              <a:defRPr sz="1600" b="1" i="0" baseline="0">
                <a:solidFill>
                  <a:schemeClr val="tx1"/>
                </a:solidFill>
                <a:latin typeface="Acumin Pro Condensed Semibold" panose="020B0506020202020204" pitchFamily="34" charset="77"/>
              </a:defRPr>
            </a:lvl1pPr>
          </a:lstStyle>
          <a:p>
            <a:pPr marL="0" marR="0" lvl="0" indent="0" algn="ctr" defTabSz="685800" rtl="0" eaLnBrk="1" fontAlgn="t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Subhead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71A04C69-EC92-81B2-FCD5-39464C669BE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53908" y="1433917"/>
            <a:ext cx="2489597" cy="339561"/>
          </a:xfrm>
        </p:spPr>
        <p:txBody>
          <a:bodyPr>
            <a:noAutofit/>
          </a:bodyPr>
          <a:lstStyle>
            <a:lvl1pPr marL="0" indent="0" algn="ctr" fontAlgn="ctr">
              <a:spcBef>
                <a:spcPts val="0"/>
              </a:spcBef>
              <a:buFontTx/>
              <a:buNone/>
              <a:defRPr sz="1600" b="1" i="0" baseline="0">
                <a:solidFill>
                  <a:schemeClr val="tx1"/>
                </a:solidFill>
                <a:latin typeface="Acumin Pro Condensed Semibold" panose="020B0506020202020204" pitchFamily="34" charset="77"/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AE5BF8CB-9477-F598-75C4-6F35D608B35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26264" y="2040671"/>
            <a:ext cx="2213372" cy="1691333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Acumin Pro" panose="020B0504020202020204" pitchFamily="34" charset="77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body copy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AE6CE746-1703-63A8-BBD4-546AD104E27E}"/>
              </a:ext>
            </a:extLst>
          </p:cNvPr>
          <p:cNvSpPr>
            <a:spLocks noGrp="1"/>
          </p:cNvSpPr>
          <p:nvPr>
            <p:ph type="body" sz="half" idx="24" hasCustomPrompt="1"/>
          </p:nvPr>
        </p:nvSpPr>
        <p:spPr>
          <a:xfrm>
            <a:off x="3453661" y="2065259"/>
            <a:ext cx="2213372" cy="1691333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Acumin Pro" panose="020B0504020202020204" pitchFamily="34" charset="77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en-US" dirty="0"/>
              <a:t>Click to edit body copy</a:t>
            </a:r>
          </a:p>
        </p:txBody>
      </p:sp>
      <p:sp>
        <p:nvSpPr>
          <p:cNvPr id="33" name="Picture Placeholder 10">
            <a:extLst>
              <a:ext uri="{FF2B5EF4-FFF2-40B4-BE49-F238E27FC236}">
                <a16:creationId xmlns:a16="http://schemas.microsoft.com/office/drawing/2014/main" id="{53952BA5-2190-5106-0EBD-DA1D15EFBB9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26264" y="4045822"/>
            <a:ext cx="2213372" cy="15557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4" name="Picture Placeholder 10">
            <a:extLst>
              <a:ext uri="{FF2B5EF4-FFF2-40B4-BE49-F238E27FC236}">
                <a16:creationId xmlns:a16="http://schemas.microsoft.com/office/drawing/2014/main" id="{835FE666-CADC-4DB4-80A4-BFD9823DE05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64597" y="4045822"/>
            <a:ext cx="2213372" cy="15557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35" name="Picture Placeholder 10">
            <a:extLst>
              <a:ext uri="{FF2B5EF4-FFF2-40B4-BE49-F238E27FC236}">
                <a16:creationId xmlns:a16="http://schemas.microsoft.com/office/drawing/2014/main" id="{AECA5017-0E7C-4957-02B2-65FA6C1F6E5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102736" y="4043272"/>
            <a:ext cx="2213372" cy="1555750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endParaRPr lang="en-US" dirty="0"/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9F4CE92C-83FA-CA44-69CB-E6229E144199}"/>
              </a:ext>
            </a:extLst>
          </p:cNvPr>
          <p:cNvSpPr>
            <a:spLocks noGrp="1"/>
          </p:cNvSpPr>
          <p:nvPr>
            <p:ph type="body" sz="half" idx="25" hasCustomPrompt="1"/>
          </p:nvPr>
        </p:nvSpPr>
        <p:spPr>
          <a:xfrm>
            <a:off x="6097061" y="2071425"/>
            <a:ext cx="2213372" cy="1691333"/>
          </a:xfrm>
        </p:spPr>
        <p:txBody>
          <a:bodyPr>
            <a:norm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Acumin Pro" panose="020B0504020202020204" pitchFamily="34" charset="77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en-US" dirty="0"/>
              <a:t>Click to edit body copy</a:t>
            </a:r>
          </a:p>
        </p:txBody>
      </p:sp>
      <p:sp>
        <p:nvSpPr>
          <p:cNvPr id="40" name="Title 39">
            <a:extLst>
              <a:ext uri="{FF2B5EF4-FFF2-40B4-BE49-F238E27FC236}">
                <a16:creationId xmlns:a16="http://schemas.microsoft.com/office/drawing/2014/main" id="{2CAB310C-9DF2-C217-7A37-81705800E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fontAlgn="b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4DDE6D-DD47-E873-4306-EBFC1F91F657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pPr algn="r"/>
            <a:r>
              <a:rPr lang="en-US"/>
              <a:t>3/31/23            </a:t>
            </a:r>
            <a:fld id="{2D8F9ACA-D6C0-E54C-B1B8-E9196C9CD104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166C279-E95B-D074-A304-BC618A9027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2103" y="6253593"/>
            <a:ext cx="4000811" cy="347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9466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- 5 Color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 39">
            <a:extLst>
              <a:ext uri="{FF2B5EF4-FFF2-40B4-BE49-F238E27FC236}">
                <a16:creationId xmlns:a16="http://schemas.microsoft.com/office/drawing/2014/main" id="{2CAB310C-9DF2-C217-7A37-81705800E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fontAlgn="b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979A34A-6A6B-FC98-1EC8-8347FAB1A48F}"/>
              </a:ext>
            </a:extLst>
          </p:cNvPr>
          <p:cNvSpPr/>
          <p:nvPr userDrawn="1"/>
        </p:nvSpPr>
        <p:spPr>
          <a:xfrm>
            <a:off x="756438" y="1660596"/>
            <a:ext cx="1438515" cy="43641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25" dirty="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3F2A76-73C1-7478-1C52-F70D9B50BC0A}"/>
              </a:ext>
            </a:extLst>
          </p:cNvPr>
          <p:cNvSpPr/>
          <p:nvPr userDrawn="1"/>
        </p:nvSpPr>
        <p:spPr>
          <a:xfrm>
            <a:off x="758505" y="2160555"/>
            <a:ext cx="1436449" cy="323350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Clr>
                <a:schemeClr val="tx1">
                  <a:lumMod val="50000"/>
                  <a:lumOff val="50000"/>
                </a:schemeClr>
              </a:buClr>
              <a:buSzTx/>
              <a:buFontTx/>
              <a:buNone/>
              <a:tabLst/>
              <a:defRPr/>
            </a:pPr>
            <a:endParaRPr lang="en-GB" sz="900" kern="0" dirty="0">
              <a:solidFill>
                <a:sysClr val="windowText" lastClr="000000"/>
              </a:solidFill>
              <a:latin typeface="Franklin Gothic Book" panose="020B0503020102020204" pitchFamily="34" charset="0"/>
              <a:cs typeface="Calibri Light" panose="020F030202020403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B6525D0-8078-E003-46A7-FFCB83C221E0}"/>
              </a:ext>
            </a:extLst>
          </p:cNvPr>
          <p:cNvSpPr/>
          <p:nvPr userDrawn="1"/>
        </p:nvSpPr>
        <p:spPr>
          <a:xfrm>
            <a:off x="2284078" y="1660596"/>
            <a:ext cx="1438515" cy="43641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25" dirty="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E6AD059-9160-4AE4-0F86-92FB0AAD082C}"/>
              </a:ext>
            </a:extLst>
          </p:cNvPr>
          <p:cNvSpPr/>
          <p:nvPr userDrawn="1"/>
        </p:nvSpPr>
        <p:spPr>
          <a:xfrm>
            <a:off x="2286144" y="2160555"/>
            <a:ext cx="1436449" cy="323350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Clr>
                <a:schemeClr val="tx1">
                  <a:lumMod val="50000"/>
                  <a:lumOff val="50000"/>
                </a:schemeClr>
              </a:buClr>
              <a:buSzTx/>
              <a:buFontTx/>
              <a:buNone/>
              <a:tabLst/>
              <a:defRPr/>
            </a:pPr>
            <a:endParaRPr lang="en-GB" sz="900" kern="0" dirty="0">
              <a:solidFill>
                <a:sysClr val="windowText" lastClr="000000"/>
              </a:solidFill>
              <a:latin typeface="Franklin Gothic Book" panose="020B0503020102020204" pitchFamily="34" charset="0"/>
              <a:cs typeface="Calibri Light" panose="020F030202020403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0F701C0-7A2F-0B95-E95C-07302A14CA56}"/>
              </a:ext>
            </a:extLst>
          </p:cNvPr>
          <p:cNvSpPr/>
          <p:nvPr userDrawn="1"/>
        </p:nvSpPr>
        <p:spPr>
          <a:xfrm>
            <a:off x="3811718" y="1660596"/>
            <a:ext cx="1438515" cy="43641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25" dirty="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D786ED8-9187-C7FB-F774-CE52A2971FFD}"/>
              </a:ext>
            </a:extLst>
          </p:cNvPr>
          <p:cNvSpPr/>
          <p:nvPr userDrawn="1"/>
        </p:nvSpPr>
        <p:spPr>
          <a:xfrm>
            <a:off x="3813784" y="2160555"/>
            <a:ext cx="1436449" cy="323350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Clr>
                <a:schemeClr val="tx1">
                  <a:lumMod val="50000"/>
                  <a:lumOff val="50000"/>
                </a:schemeClr>
              </a:buClr>
              <a:buSzTx/>
              <a:buFontTx/>
              <a:buNone/>
              <a:tabLst/>
              <a:defRPr/>
            </a:pPr>
            <a:endParaRPr lang="en-GB" sz="900" kern="0" dirty="0">
              <a:solidFill>
                <a:sysClr val="windowText" lastClr="000000"/>
              </a:solidFill>
              <a:latin typeface="Franklin Gothic Book" panose="020B0503020102020204" pitchFamily="34" charset="0"/>
              <a:cs typeface="Calibri Light" panose="020F030202020403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A6F5635-02F3-829F-B778-4A766D8D4A2D}"/>
              </a:ext>
            </a:extLst>
          </p:cNvPr>
          <p:cNvSpPr/>
          <p:nvPr userDrawn="1"/>
        </p:nvSpPr>
        <p:spPr>
          <a:xfrm>
            <a:off x="5339357" y="1660596"/>
            <a:ext cx="1438515" cy="43641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25" dirty="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CBD6A50-2E1C-FDDB-2F9B-D9101B8535C5}"/>
              </a:ext>
            </a:extLst>
          </p:cNvPr>
          <p:cNvSpPr/>
          <p:nvPr userDrawn="1"/>
        </p:nvSpPr>
        <p:spPr>
          <a:xfrm>
            <a:off x="5341424" y="2160555"/>
            <a:ext cx="1436449" cy="323350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Clr>
                <a:schemeClr val="tx1">
                  <a:lumMod val="50000"/>
                  <a:lumOff val="50000"/>
                </a:schemeClr>
              </a:buClr>
              <a:buSzTx/>
              <a:buFontTx/>
              <a:buNone/>
              <a:tabLst/>
              <a:defRPr/>
            </a:pPr>
            <a:endParaRPr lang="en-GB" sz="900" kern="0" dirty="0">
              <a:solidFill>
                <a:sysClr val="windowText" lastClr="000000"/>
              </a:solidFill>
              <a:latin typeface="Franklin Gothic Book" panose="020B0503020102020204" pitchFamily="34" charset="0"/>
              <a:cs typeface="Calibri Light" panose="020F030202020403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239B4FF-413F-3DBC-C6E4-087C951C5464}"/>
              </a:ext>
            </a:extLst>
          </p:cNvPr>
          <p:cNvSpPr/>
          <p:nvPr userDrawn="1"/>
        </p:nvSpPr>
        <p:spPr>
          <a:xfrm>
            <a:off x="6866999" y="1660596"/>
            <a:ext cx="1438515" cy="43641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825" dirty="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CB8434E-9F38-4592-327E-51A570C73E09}"/>
              </a:ext>
            </a:extLst>
          </p:cNvPr>
          <p:cNvSpPr/>
          <p:nvPr userDrawn="1"/>
        </p:nvSpPr>
        <p:spPr>
          <a:xfrm>
            <a:off x="6869065" y="2160555"/>
            <a:ext cx="1436449" cy="323350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50"/>
              </a:spcAft>
              <a:buClr>
                <a:schemeClr val="tx1">
                  <a:lumMod val="50000"/>
                  <a:lumOff val="50000"/>
                </a:schemeClr>
              </a:buClr>
              <a:buSzTx/>
              <a:buFontTx/>
              <a:buNone/>
              <a:tabLst/>
              <a:defRPr/>
            </a:pPr>
            <a:endParaRPr lang="en-GB" sz="900" kern="0" dirty="0">
              <a:solidFill>
                <a:sysClr val="windowText" lastClr="000000"/>
              </a:solidFill>
              <a:latin typeface="Franklin Gothic Book" panose="020B0503020102020204" pitchFamily="34" charset="0"/>
              <a:cs typeface="Calibri Light" panose="020F0302020204030204" pitchFamily="34" charset="0"/>
            </a:endParaRPr>
          </a:p>
        </p:txBody>
      </p:sp>
      <p:sp>
        <p:nvSpPr>
          <p:cNvPr id="44" name="Text Placeholder 6">
            <a:extLst>
              <a:ext uri="{FF2B5EF4-FFF2-40B4-BE49-F238E27FC236}">
                <a16:creationId xmlns:a16="http://schemas.microsoft.com/office/drawing/2014/main" id="{1BA8130D-B7F2-9815-5056-6F334D4BBAE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6438" y="1783909"/>
            <a:ext cx="1438514" cy="220506"/>
          </a:xfrm>
        </p:spPr>
        <p:txBody>
          <a:bodyPr>
            <a:noAutofit/>
          </a:bodyPr>
          <a:lstStyle>
            <a:lvl1pPr marL="0" indent="0" algn="ctr" fontAlgn="t">
              <a:spcBef>
                <a:spcPts val="0"/>
              </a:spcBef>
              <a:buFontTx/>
              <a:buNone/>
              <a:defRPr sz="1200" b="1" i="0" baseline="0">
                <a:solidFill>
                  <a:schemeClr val="bg1"/>
                </a:solidFill>
                <a:latin typeface="Acumin Pro Condensed Semibold" panose="020B0506020202020204" pitchFamily="34" charset="77"/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45" name="Text Placeholder 6">
            <a:extLst>
              <a:ext uri="{FF2B5EF4-FFF2-40B4-BE49-F238E27FC236}">
                <a16:creationId xmlns:a16="http://schemas.microsoft.com/office/drawing/2014/main" id="{A41A66E4-0B84-E1FB-88CD-3E0E6E80C49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284078" y="1768552"/>
            <a:ext cx="1438514" cy="220506"/>
          </a:xfrm>
        </p:spPr>
        <p:txBody>
          <a:bodyPr>
            <a:noAutofit/>
          </a:bodyPr>
          <a:lstStyle>
            <a:lvl1pPr marL="0" indent="0" algn="ctr" fontAlgn="t">
              <a:spcBef>
                <a:spcPts val="0"/>
              </a:spcBef>
              <a:buFontTx/>
              <a:buNone/>
              <a:defRPr sz="1200" b="1" i="0" baseline="0">
                <a:solidFill>
                  <a:schemeClr val="bg1"/>
                </a:solidFill>
                <a:latin typeface="Acumin Pro Condensed Semibold" panose="020B0506020202020204" pitchFamily="34" charset="77"/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46" name="Text Placeholder 6">
            <a:extLst>
              <a:ext uri="{FF2B5EF4-FFF2-40B4-BE49-F238E27FC236}">
                <a16:creationId xmlns:a16="http://schemas.microsoft.com/office/drawing/2014/main" id="{235E5CE7-3D80-1BB5-DACD-8A63CA927E9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811718" y="1768552"/>
            <a:ext cx="1438514" cy="220506"/>
          </a:xfrm>
        </p:spPr>
        <p:txBody>
          <a:bodyPr>
            <a:noAutofit/>
          </a:bodyPr>
          <a:lstStyle>
            <a:lvl1pPr marL="0" indent="0" algn="ctr" fontAlgn="t">
              <a:spcBef>
                <a:spcPts val="0"/>
              </a:spcBef>
              <a:buFontTx/>
              <a:buNone/>
              <a:defRPr sz="1200" b="1" i="0" baseline="0">
                <a:solidFill>
                  <a:schemeClr val="bg1"/>
                </a:solidFill>
                <a:latin typeface="Acumin Pro Condensed Semibold" panose="020B0506020202020204" pitchFamily="34" charset="77"/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47" name="Text Placeholder 6">
            <a:extLst>
              <a:ext uri="{FF2B5EF4-FFF2-40B4-BE49-F238E27FC236}">
                <a16:creationId xmlns:a16="http://schemas.microsoft.com/office/drawing/2014/main" id="{685C02D4-EA4F-4962-D397-F6439EC5C6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339358" y="1768552"/>
            <a:ext cx="1438514" cy="220506"/>
          </a:xfrm>
        </p:spPr>
        <p:txBody>
          <a:bodyPr>
            <a:noAutofit/>
          </a:bodyPr>
          <a:lstStyle>
            <a:lvl1pPr marL="0" indent="0" algn="ctr" fontAlgn="t">
              <a:spcBef>
                <a:spcPts val="0"/>
              </a:spcBef>
              <a:buFontTx/>
              <a:buNone/>
              <a:defRPr sz="1200" b="1" i="0" baseline="0">
                <a:solidFill>
                  <a:schemeClr val="bg1"/>
                </a:solidFill>
                <a:latin typeface="Acumin Pro Condensed Semibold" panose="020B0506020202020204" pitchFamily="34" charset="77"/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48" name="Text Placeholder 6">
            <a:extLst>
              <a:ext uri="{FF2B5EF4-FFF2-40B4-BE49-F238E27FC236}">
                <a16:creationId xmlns:a16="http://schemas.microsoft.com/office/drawing/2014/main" id="{1F46F0A7-55C4-6BAE-BCB0-157A86C9199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867000" y="1770870"/>
            <a:ext cx="1438514" cy="220506"/>
          </a:xfrm>
        </p:spPr>
        <p:txBody>
          <a:bodyPr>
            <a:noAutofit/>
          </a:bodyPr>
          <a:lstStyle>
            <a:lvl1pPr marL="0" indent="0" algn="ctr" fontAlgn="t">
              <a:spcBef>
                <a:spcPts val="0"/>
              </a:spcBef>
              <a:buFontTx/>
              <a:buNone/>
              <a:defRPr sz="1200" b="1" i="0" baseline="0">
                <a:solidFill>
                  <a:schemeClr val="bg1"/>
                </a:solidFill>
                <a:latin typeface="Acumin Pro Condensed Semibold" panose="020B0506020202020204" pitchFamily="34" charset="77"/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  <p:sp>
        <p:nvSpPr>
          <p:cNvPr id="49" name="Text Placeholder 3">
            <a:extLst>
              <a:ext uri="{FF2B5EF4-FFF2-40B4-BE49-F238E27FC236}">
                <a16:creationId xmlns:a16="http://schemas.microsoft.com/office/drawing/2014/main" id="{9E69C3F7-0A3A-FAC2-6540-8BB750E9AA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487" y="2312717"/>
            <a:ext cx="1243702" cy="2958028"/>
          </a:xfrm>
        </p:spPr>
        <p:txBody>
          <a:bodyPr>
            <a:normAutofit/>
          </a:bodyPr>
          <a:lstStyle>
            <a:lvl1pPr marL="0" indent="0">
              <a:buNone/>
              <a:defRPr sz="1000" b="0" i="0">
                <a:latin typeface="Acumin Pro" panose="020B0504020202020204" pitchFamily="34" charset="77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0" name="Text Placeholder 3">
            <a:extLst>
              <a:ext uri="{FF2B5EF4-FFF2-40B4-BE49-F238E27FC236}">
                <a16:creationId xmlns:a16="http://schemas.microsoft.com/office/drawing/2014/main" id="{040CB427-2320-1A81-037C-6D83BCA5B36F}"/>
              </a:ext>
            </a:extLst>
          </p:cNvPr>
          <p:cNvSpPr>
            <a:spLocks noGrp="1"/>
          </p:cNvSpPr>
          <p:nvPr>
            <p:ph type="body" sz="half" idx="32"/>
          </p:nvPr>
        </p:nvSpPr>
        <p:spPr>
          <a:xfrm>
            <a:off x="2381484" y="2299864"/>
            <a:ext cx="1243702" cy="2958028"/>
          </a:xfrm>
        </p:spPr>
        <p:txBody>
          <a:bodyPr>
            <a:normAutofit/>
          </a:bodyPr>
          <a:lstStyle>
            <a:lvl1pPr marL="0" indent="0">
              <a:buNone/>
              <a:defRPr sz="1000" b="0" i="0">
                <a:latin typeface="Acumin Pro" panose="020B0504020202020204" pitchFamily="34" charset="77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1" name="Text Placeholder 3">
            <a:extLst>
              <a:ext uri="{FF2B5EF4-FFF2-40B4-BE49-F238E27FC236}">
                <a16:creationId xmlns:a16="http://schemas.microsoft.com/office/drawing/2014/main" id="{3144BCA8-7BD5-8323-CDAB-E5362D78AA68}"/>
              </a:ext>
            </a:extLst>
          </p:cNvPr>
          <p:cNvSpPr>
            <a:spLocks noGrp="1"/>
          </p:cNvSpPr>
          <p:nvPr>
            <p:ph type="body" sz="half" idx="33"/>
          </p:nvPr>
        </p:nvSpPr>
        <p:spPr>
          <a:xfrm>
            <a:off x="3909124" y="2298292"/>
            <a:ext cx="1243702" cy="2958028"/>
          </a:xfrm>
        </p:spPr>
        <p:txBody>
          <a:bodyPr>
            <a:normAutofit/>
          </a:bodyPr>
          <a:lstStyle>
            <a:lvl1pPr marL="0" indent="0">
              <a:buNone/>
              <a:defRPr sz="1000" b="0" i="0">
                <a:latin typeface="Acumin Pro" panose="020B0504020202020204" pitchFamily="34" charset="77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2" name="Text Placeholder 3">
            <a:extLst>
              <a:ext uri="{FF2B5EF4-FFF2-40B4-BE49-F238E27FC236}">
                <a16:creationId xmlns:a16="http://schemas.microsoft.com/office/drawing/2014/main" id="{82EC0719-39BA-B2AB-F29D-3C947DC78925}"/>
              </a:ext>
            </a:extLst>
          </p:cNvPr>
          <p:cNvSpPr>
            <a:spLocks noGrp="1"/>
          </p:cNvSpPr>
          <p:nvPr>
            <p:ph type="body" sz="half" idx="34"/>
          </p:nvPr>
        </p:nvSpPr>
        <p:spPr>
          <a:xfrm>
            <a:off x="5436764" y="2298292"/>
            <a:ext cx="1243702" cy="2958028"/>
          </a:xfrm>
        </p:spPr>
        <p:txBody>
          <a:bodyPr>
            <a:normAutofit/>
          </a:bodyPr>
          <a:lstStyle>
            <a:lvl1pPr marL="0" indent="0">
              <a:buNone/>
              <a:defRPr sz="1000" b="0" i="0">
                <a:latin typeface="Acumin Pro" panose="020B0504020202020204" pitchFamily="34" charset="77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3" name="Text Placeholder 3">
            <a:extLst>
              <a:ext uri="{FF2B5EF4-FFF2-40B4-BE49-F238E27FC236}">
                <a16:creationId xmlns:a16="http://schemas.microsoft.com/office/drawing/2014/main" id="{B939ED29-1A95-3771-8E52-C1F99F848ABD}"/>
              </a:ext>
            </a:extLst>
          </p:cNvPr>
          <p:cNvSpPr>
            <a:spLocks noGrp="1"/>
          </p:cNvSpPr>
          <p:nvPr>
            <p:ph type="body" sz="half" idx="35"/>
          </p:nvPr>
        </p:nvSpPr>
        <p:spPr>
          <a:xfrm>
            <a:off x="6964405" y="2312717"/>
            <a:ext cx="1243702" cy="2958028"/>
          </a:xfrm>
        </p:spPr>
        <p:txBody>
          <a:bodyPr>
            <a:normAutofit/>
          </a:bodyPr>
          <a:lstStyle>
            <a:lvl1pPr marL="0" indent="0">
              <a:buNone/>
              <a:defRPr sz="1000" b="0" i="0">
                <a:latin typeface="Acumin Pro" panose="020B0504020202020204" pitchFamily="34" charset="77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4" name="Text Placeholder 13">
            <a:extLst>
              <a:ext uri="{FF2B5EF4-FFF2-40B4-BE49-F238E27FC236}">
                <a16:creationId xmlns:a16="http://schemas.microsoft.com/office/drawing/2014/main" id="{F45DEB53-8B0A-80C6-DDED-B7234423508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2900" y="954291"/>
            <a:ext cx="8458200" cy="365760"/>
          </a:xfrm>
        </p:spPr>
        <p:txBody>
          <a:bodyPr>
            <a:noAutofit/>
          </a:bodyPr>
          <a:lstStyle>
            <a:lvl1pPr marL="0" indent="0" algn="l">
              <a:buNone/>
              <a:defRPr sz="2000" b="1" i="0" baseline="0">
                <a:solidFill>
                  <a:schemeClr val="accent4">
                    <a:lumMod val="65000"/>
                  </a:schemeClr>
                </a:solidFill>
                <a:latin typeface="Acumin Pro Condensed Semibold" panose="020B0506020202020204" pitchFamily="34" charset="77"/>
              </a:defRPr>
            </a:lvl1pPr>
          </a:lstStyle>
          <a:p>
            <a:pPr lvl="0"/>
            <a:r>
              <a:rPr lang="en-US" dirty="0"/>
              <a:t>Click to add subhead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E58850-3E44-9220-12DF-98BC6F729C54}"/>
              </a:ext>
            </a:extLst>
          </p:cNvPr>
          <p:cNvSpPr>
            <a:spLocks noGrp="1"/>
          </p:cNvSpPr>
          <p:nvPr>
            <p:ph type="ftr" sz="quarter" idx="36"/>
          </p:nvPr>
        </p:nvSpPr>
        <p:spPr/>
        <p:txBody>
          <a:bodyPr/>
          <a:lstStyle/>
          <a:p>
            <a:pPr algn="r"/>
            <a:r>
              <a:rPr lang="en-US"/>
              <a:t>3/31/23            </a:t>
            </a:r>
            <a:fld id="{2D8F9ACA-D6C0-E54C-B1B8-E9196C9CD104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B2B1C8-51B6-07B2-FB76-6F9AF71D5B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2103" y="6253593"/>
            <a:ext cx="4000811" cy="347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5407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th Caption - Black Diagon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C36684E-7DEE-F47A-FA01-89E8EC8104A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07789" y="-9524"/>
            <a:ext cx="4936211" cy="6867524"/>
          </a:xfr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00C207-AC1E-087B-DE95-A55BC82CAF9A}"/>
              </a:ext>
            </a:extLst>
          </p:cNvPr>
          <p:cNvSpPr/>
          <p:nvPr userDrawn="1"/>
        </p:nvSpPr>
        <p:spPr>
          <a:xfrm>
            <a:off x="1" y="-9440"/>
            <a:ext cx="5463152" cy="6882938"/>
          </a:xfrm>
          <a:custGeom>
            <a:avLst/>
            <a:gdLst>
              <a:gd name="connsiteX0" fmla="*/ 0 w 7284203"/>
              <a:gd name="connsiteY0" fmla="*/ 0 h 6867440"/>
              <a:gd name="connsiteX1" fmla="*/ 7284203 w 7284203"/>
              <a:gd name="connsiteY1" fmla="*/ 0 h 6867440"/>
              <a:gd name="connsiteX2" fmla="*/ 7284203 w 7284203"/>
              <a:gd name="connsiteY2" fmla="*/ 6867440 h 6867440"/>
              <a:gd name="connsiteX3" fmla="*/ 0 w 7284203"/>
              <a:gd name="connsiteY3" fmla="*/ 6867440 h 6867440"/>
              <a:gd name="connsiteX4" fmla="*/ 0 w 7284203"/>
              <a:gd name="connsiteY4" fmla="*/ 0 h 6867440"/>
              <a:gd name="connsiteX0" fmla="*/ 0 w 7284203"/>
              <a:gd name="connsiteY0" fmla="*/ 0 h 6867440"/>
              <a:gd name="connsiteX1" fmla="*/ 7284203 w 7284203"/>
              <a:gd name="connsiteY1" fmla="*/ 0 h 6867440"/>
              <a:gd name="connsiteX2" fmla="*/ 5114441 w 7284203"/>
              <a:gd name="connsiteY2" fmla="*/ 6867440 h 6867440"/>
              <a:gd name="connsiteX3" fmla="*/ 0 w 7284203"/>
              <a:gd name="connsiteY3" fmla="*/ 6867440 h 6867440"/>
              <a:gd name="connsiteX4" fmla="*/ 0 w 7284203"/>
              <a:gd name="connsiteY4" fmla="*/ 0 h 6867440"/>
              <a:gd name="connsiteX0" fmla="*/ 0 w 7284203"/>
              <a:gd name="connsiteY0" fmla="*/ 0 h 6882938"/>
              <a:gd name="connsiteX1" fmla="*/ 7284203 w 7284203"/>
              <a:gd name="connsiteY1" fmla="*/ 0 h 6882938"/>
              <a:gd name="connsiteX2" fmla="*/ 5610386 w 7284203"/>
              <a:gd name="connsiteY2" fmla="*/ 6882938 h 6882938"/>
              <a:gd name="connsiteX3" fmla="*/ 0 w 7284203"/>
              <a:gd name="connsiteY3" fmla="*/ 6867440 h 6882938"/>
              <a:gd name="connsiteX4" fmla="*/ 0 w 7284203"/>
              <a:gd name="connsiteY4" fmla="*/ 0 h 6882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84203" h="6882938">
                <a:moveTo>
                  <a:pt x="0" y="0"/>
                </a:moveTo>
                <a:lnTo>
                  <a:pt x="7284203" y="0"/>
                </a:lnTo>
                <a:lnTo>
                  <a:pt x="5610386" y="6882938"/>
                </a:lnTo>
                <a:lnTo>
                  <a:pt x="0" y="686744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2696218-EA6F-DE53-DF14-6383AEA46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504" y="891153"/>
            <a:ext cx="2949178" cy="1600200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4B620EBE-30BB-D534-67D3-D8578AA683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6504" y="2491353"/>
            <a:ext cx="2949178" cy="3811588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Acumin Pro" panose="020B0504020202020204" pitchFamily="34" charset="77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A0ED9A8-0DA3-BC24-94A1-086C8ECA818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r"/>
            <a:r>
              <a:rPr lang="en-US"/>
              <a:t>3/31/23            ‹#›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A9FFC2-BE19-25B8-A652-63CD626C4F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1" y="6287707"/>
            <a:ext cx="3791777" cy="33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3748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with Caption - White Diagon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C36684E-7DEE-F47A-FA01-89E8EC8104A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207789" y="-9525"/>
            <a:ext cx="4936211" cy="6892463"/>
          </a:xfr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00C207-AC1E-087B-DE95-A55BC82CAF9A}"/>
              </a:ext>
            </a:extLst>
          </p:cNvPr>
          <p:cNvSpPr/>
          <p:nvPr userDrawn="1"/>
        </p:nvSpPr>
        <p:spPr>
          <a:xfrm>
            <a:off x="1" y="0"/>
            <a:ext cx="5463152" cy="6882938"/>
          </a:xfrm>
          <a:custGeom>
            <a:avLst/>
            <a:gdLst>
              <a:gd name="connsiteX0" fmla="*/ 0 w 7284203"/>
              <a:gd name="connsiteY0" fmla="*/ 0 h 6867440"/>
              <a:gd name="connsiteX1" fmla="*/ 7284203 w 7284203"/>
              <a:gd name="connsiteY1" fmla="*/ 0 h 6867440"/>
              <a:gd name="connsiteX2" fmla="*/ 7284203 w 7284203"/>
              <a:gd name="connsiteY2" fmla="*/ 6867440 h 6867440"/>
              <a:gd name="connsiteX3" fmla="*/ 0 w 7284203"/>
              <a:gd name="connsiteY3" fmla="*/ 6867440 h 6867440"/>
              <a:gd name="connsiteX4" fmla="*/ 0 w 7284203"/>
              <a:gd name="connsiteY4" fmla="*/ 0 h 6867440"/>
              <a:gd name="connsiteX0" fmla="*/ 0 w 7284203"/>
              <a:gd name="connsiteY0" fmla="*/ 0 h 6867440"/>
              <a:gd name="connsiteX1" fmla="*/ 7284203 w 7284203"/>
              <a:gd name="connsiteY1" fmla="*/ 0 h 6867440"/>
              <a:gd name="connsiteX2" fmla="*/ 5114441 w 7284203"/>
              <a:gd name="connsiteY2" fmla="*/ 6867440 h 6867440"/>
              <a:gd name="connsiteX3" fmla="*/ 0 w 7284203"/>
              <a:gd name="connsiteY3" fmla="*/ 6867440 h 6867440"/>
              <a:gd name="connsiteX4" fmla="*/ 0 w 7284203"/>
              <a:gd name="connsiteY4" fmla="*/ 0 h 6867440"/>
              <a:gd name="connsiteX0" fmla="*/ 0 w 7284203"/>
              <a:gd name="connsiteY0" fmla="*/ 0 h 6882938"/>
              <a:gd name="connsiteX1" fmla="*/ 7284203 w 7284203"/>
              <a:gd name="connsiteY1" fmla="*/ 0 h 6882938"/>
              <a:gd name="connsiteX2" fmla="*/ 5610386 w 7284203"/>
              <a:gd name="connsiteY2" fmla="*/ 6882938 h 6882938"/>
              <a:gd name="connsiteX3" fmla="*/ 0 w 7284203"/>
              <a:gd name="connsiteY3" fmla="*/ 6867440 h 6882938"/>
              <a:gd name="connsiteX4" fmla="*/ 0 w 7284203"/>
              <a:gd name="connsiteY4" fmla="*/ 0 h 6882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84203" h="6882938">
                <a:moveTo>
                  <a:pt x="0" y="0"/>
                </a:moveTo>
                <a:lnTo>
                  <a:pt x="7284203" y="0"/>
                </a:lnTo>
                <a:lnTo>
                  <a:pt x="5610386" y="6882938"/>
                </a:lnTo>
                <a:lnTo>
                  <a:pt x="0" y="686744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2696218-EA6F-DE53-DF14-6383AEA462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6504" y="891153"/>
            <a:ext cx="2949178" cy="1600200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4B620EBE-30BB-D534-67D3-D8578AA683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6504" y="2491353"/>
            <a:ext cx="2949178" cy="3811588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Acumin Pro" panose="020B0504020202020204" pitchFamily="34" charset="77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511E696-D9D7-67E3-048E-80603F311A2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r"/>
            <a:r>
              <a:rPr lang="en-US"/>
              <a:t>3/31/23            ‹#›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2B60F7-F80C-DDD9-208D-B3FFCAEAB1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32103" y="6253593"/>
            <a:ext cx="4000811" cy="347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5020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lack Triangle">
            <a:extLst>
              <a:ext uri="{FF2B5EF4-FFF2-40B4-BE49-F238E27FC236}">
                <a16:creationId xmlns:a16="http://schemas.microsoft.com/office/drawing/2014/main" id="{E6FF8326-7C7F-B6EE-5081-7AD19B61BF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67600" y="0"/>
            <a:ext cx="1676400" cy="6858000"/>
          </a:xfrm>
          <a:prstGeom prst="rect">
            <a:avLst/>
          </a:prstGeom>
          <a:noFill/>
        </p:spPr>
      </p:pic>
      <p:sp>
        <p:nvSpPr>
          <p:cNvPr id="6" name="Triangle 5">
            <a:extLst>
              <a:ext uri="{FF2B5EF4-FFF2-40B4-BE49-F238E27FC236}">
                <a16:creationId xmlns:a16="http://schemas.microsoft.com/office/drawing/2014/main" id="{47BD40D6-A6F9-8B8C-560F-0C7A97097E8F}"/>
              </a:ext>
            </a:extLst>
          </p:cNvPr>
          <p:cNvSpPr/>
          <p:nvPr userDrawn="1"/>
        </p:nvSpPr>
        <p:spPr>
          <a:xfrm>
            <a:off x="7466030" y="-9439"/>
            <a:ext cx="1685041" cy="6867440"/>
          </a:xfrm>
          <a:custGeom>
            <a:avLst/>
            <a:gdLst>
              <a:gd name="connsiteX0" fmla="*/ 0 w 2243579"/>
              <a:gd name="connsiteY0" fmla="*/ 0 h 6881568"/>
              <a:gd name="connsiteX1" fmla="*/ 2243579 w 2243579"/>
              <a:gd name="connsiteY1" fmla="*/ 0 h 6881568"/>
              <a:gd name="connsiteX2" fmla="*/ 2243579 w 2243579"/>
              <a:gd name="connsiteY2" fmla="*/ 6881568 h 6881568"/>
              <a:gd name="connsiteX3" fmla="*/ 0 w 2243579"/>
              <a:gd name="connsiteY3" fmla="*/ 6881568 h 6881568"/>
              <a:gd name="connsiteX4" fmla="*/ 0 w 2243579"/>
              <a:gd name="connsiteY4" fmla="*/ 0 h 6881568"/>
              <a:gd name="connsiteX0" fmla="*/ 1300899 w 2243579"/>
              <a:gd name="connsiteY0" fmla="*/ 565608 h 6881568"/>
              <a:gd name="connsiteX1" fmla="*/ 2243579 w 2243579"/>
              <a:gd name="connsiteY1" fmla="*/ 0 h 6881568"/>
              <a:gd name="connsiteX2" fmla="*/ 2243579 w 2243579"/>
              <a:gd name="connsiteY2" fmla="*/ 6881568 h 6881568"/>
              <a:gd name="connsiteX3" fmla="*/ 0 w 2243579"/>
              <a:gd name="connsiteY3" fmla="*/ 6881568 h 6881568"/>
              <a:gd name="connsiteX4" fmla="*/ 1300899 w 2243579"/>
              <a:gd name="connsiteY4" fmla="*/ 565608 h 6881568"/>
              <a:gd name="connsiteX0" fmla="*/ 1602557 w 2243579"/>
              <a:gd name="connsiteY0" fmla="*/ 18854 h 6881568"/>
              <a:gd name="connsiteX1" fmla="*/ 2243579 w 2243579"/>
              <a:gd name="connsiteY1" fmla="*/ 0 h 6881568"/>
              <a:gd name="connsiteX2" fmla="*/ 2243579 w 2243579"/>
              <a:gd name="connsiteY2" fmla="*/ 6881568 h 6881568"/>
              <a:gd name="connsiteX3" fmla="*/ 0 w 2243579"/>
              <a:gd name="connsiteY3" fmla="*/ 6881568 h 6881568"/>
              <a:gd name="connsiteX4" fmla="*/ 1602557 w 2243579"/>
              <a:gd name="connsiteY4" fmla="*/ 18854 h 6881568"/>
              <a:gd name="connsiteX0" fmla="*/ 1319753 w 1960775"/>
              <a:gd name="connsiteY0" fmla="*/ 18854 h 6881568"/>
              <a:gd name="connsiteX1" fmla="*/ 1960775 w 1960775"/>
              <a:gd name="connsiteY1" fmla="*/ 0 h 6881568"/>
              <a:gd name="connsiteX2" fmla="*/ 1960775 w 1960775"/>
              <a:gd name="connsiteY2" fmla="*/ 6881568 h 6881568"/>
              <a:gd name="connsiteX3" fmla="*/ 0 w 1960775"/>
              <a:gd name="connsiteY3" fmla="*/ 6806154 h 6881568"/>
              <a:gd name="connsiteX4" fmla="*/ 1319753 w 1960775"/>
              <a:gd name="connsiteY4" fmla="*/ 18854 h 6881568"/>
              <a:gd name="connsiteX0" fmla="*/ 1593130 w 2234152"/>
              <a:gd name="connsiteY0" fmla="*/ 18854 h 6881569"/>
              <a:gd name="connsiteX1" fmla="*/ 2234152 w 2234152"/>
              <a:gd name="connsiteY1" fmla="*/ 0 h 6881569"/>
              <a:gd name="connsiteX2" fmla="*/ 2234152 w 2234152"/>
              <a:gd name="connsiteY2" fmla="*/ 6881568 h 6881569"/>
              <a:gd name="connsiteX3" fmla="*/ 0 w 2234152"/>
              <a:gd name="connsiteY3" fmla="*/ 6881569 h 6881569"/>
              <a:gd name="connsiteX4" fmla="*/ 1593130 w 2234152"/>
              <a:gd name="connsiteY4" fmla="*/ 18854 h 6881569"/>
              <a:gd name="connsiteX0" fmla="*/ 1583717 w 2234152"/>
              <a:gd name="connsiteY0" fmla="*/ 9420 h 6881569"/>
              <a:gd name="connsiteX1" fmla="*/ 2234152 w 2234152"/>
              <a:gd name="connsiteY1" fmla="*/ 0 h 6881569"/>
              <a:gd name="connsiteX2" fmla="*/ 2234152 w 2234152"/>
              <a:gd name="connsiteY2" fmla="*/ 6881568 h 6881569"/>
              <a:gd name="connsiteX3" fmla="*/ 0 w 2234152"/>
              <a:gd name="connsiteY3" fmla="*/ 6881569 h 6881569"/>
              <a:gd name="connsiteX4" fmla="*/ 1583717 w 2234152"/>
              <a:gd name="connsiteY4" fmla="*/ 9420 h 6881569"/>
              <a:gd name="connsiteX0" fmla="*/ 1583717 w 2243566"/>
              <a:gd name="connsiteY0" fmla="*/ 0 h 6872149"/>
              <a:gd name="connsiteX1" fmla="*/ 2243566 w 2243566"/>
              <a:gd name="connsiteY1" fmla="*/ 12 h 6872149"/>
              <a:gd name="connsiteX2" fmla="*/ 2234152 w 2243566"/>
              <a:gd name="connsiteY2" fmla="*/ 6872148 h 6872149"/>
              <a:gd name="connsiteX3" fmla="*/ 0 w 2243566"/>
              <a:gd name="connsiteY3" fmla="*/ 6872149 h 6872149"/>
              <a:gd name="connsiteX4" fmla="*/ 1583717 w 2243566"/>
              <a:gd name="connsiteY4" fmla="*/ 0 h 6872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43566" h="6872149">
                <a:moveTo>
                  <a:pt x="1583717" y="0"/>
                </a:moveTo>
                <a:lnTo>
                  <a:pt x="2243566" y="12"/>
                </a:lnTo>
                <a:lnTo>
                  <a:pt x="2234152" y="6872148"/>
                </a:lnTo>
                <a:lnTo>
                  <a:pt x="0" y="6872149"/>
                </a:lnTo>
                <a:lnTo>
                  <a:pt x="1583717" y="0"/>
                </a:lnTo>
                <a:close/>
              </a:path>
            </a:pathLst>
          </a:custGeom>
          <a:solidFill>
            <a:srgbClr val="CFB9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1870E27-202E-F717-3FB6-D69451DF13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803" y="2466281"/>
            <a:ext cx="5986234" cy="719757"/>
          </a:xfrm>
        </p:spPr>
        <p:txBody>
          <a:bodyPr>
            <a:noAutofit/>
          </a:bodyPr>
          <a:lstStyle>
            <a:lvl1pPr>
              <a:defRPr sz="7200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F3E966E-ACAB-E285-70D0-66AC08DF138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3255" y="3434011"/>
            <a:ext cx="5905925" cy="44926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bg2"/>
                </a:solidFill>
                <a:latin typeface="Acumin Pro" panose="020B0504020202020204" pitchFamily="34" charset="77"/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add contact info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4091F4-ED84-AD98-5070-E5511E4F731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6134" y="5842638"/>
            <a:ext cx="4929049" cy="43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6539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- Gol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lack Triangle">
            <a:extLst>
              <a:ext uri="{FF2B5EF4-FFF2-40B4-BE49-F238E27FC236}">
                <a16:creationId xmlns:a16="http://schemas.microsoft.com/office/drawing/2014/main" id="{E6FF8326-7C7F-B6EE-5081-7AD19B61BF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67600" y="0"/>
            <a:ext cx="1676400" cy="6858000"/>
          </a:xfrm>
          <a:prstGeom prst="rect">
            <a:avLst/>
          </a:prstGeom>
          <a:noFill/>
        </p:spPr>
      </p:pic>
      <p:sp>
        <p:nvSpPr>
          <p:cNvPr id="3" name="Title 6">
            <a:extLst>
              <a:ext uri="{FF2B5EF4-FFF2-40B4-BE49-F238E27FC236}">
                <a16:creationId xmlns:a16="http://schemas.microsoft.com/office/drawing/2014/main" id="{1648B145-A545-0D6D-AFF0-0F715C9075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803" y="2466281"/>
            <a:ext cx="5986234" cy="719757"/>
          </a:xfrm>
        </p:spPr>
        <p:txBody>
          <a:bodyPr>
            <a:noAutofit/>
          </a:bodyPr>
          <a:lstStyle>
            <a:lvl1pPr>
              <a:defRPr sz="7200" cap="none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E3D40940-377F-6BBC-02CB-083B672BF56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3255" y="3434011"/>
            <a:ext cx="5905925" cy="44926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Acumin Pro" panose="020B0504020202020204" pitchFamily="34" charset="77"/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add contact info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E72FB3-E76E-F9E0-0CA8-07655ACEBD3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7041" y="5839622"/>
            <a:ext cx="4946132" cy="430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0253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19200A-5F39-EB36-4116-B2C1717CC7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174" y="6295058"/>
            <a:ext cx="1339925" cy="3239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Acumin Pro" panose="020B0504020202020204" pitchFamily="34" charset="77"/>
              </a:defRPr>
            </a:lvl1pPr>
          </a:lstStyle>
          <a:p>
            <a:pPr algn="r"/>
            <a:r>
              <a:rPr lang="en-US" dirty="0"/>
              <a:t>3/31/23            </a:t>
            </a:r>
            <a:fld id="{9F076166-0C3B-2C4F-B933-99EF0896CC39}" type="slidenum">
              <a:rPr lang="en-US" smtClean="0"/>
              <a:pPr algn="r"/>
              <a:t>‹#›</a:t>
            </a:fld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AF61CC-58D4-72CE-66CA-BFE87D085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385004"/>
            <a:ext cx="8450036" cy="589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slide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FD4295-B2CD-F1FF-F99B-B267D1740F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1064" y="1192696"/>
            <a:ext cx="8450036" cy="4837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825614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6" r:id="rId2"/>
    <p:sldLayoutId id="2147483702" r:id="rId3"/>
    <p:sldLayoutId id="2147483708" r:id="rId4"/>
    <p:sldLayoutId id="2147483687" r:id="rId5"/>
    <p:sldLayoutId id="2147483714" r:id="rId6"/>
    <p:sldLayoutId id="2147483688" r:id="rId7"/>
    <p:sldLayoutId id="2147483650" r:id="rId8"/>
    <p:sldLayoutId id="2147483701" r:id="rId9"/>
    <p:sldLayoutId id="2147483711" r:id="rId10"/>
    <p:sldLayoutId id="2147483712" r:id="rId11"/>
    <p:sldLayoutId id="2147483656" r:id="rId12"/>
    <p:sldLayoutId id="2147483706" r:id="rId13"/>
    <p:sldLayoutId id="2147483705" r:id="rId14"/>
    <p:sldLayoutId id="2147483707" r:id="rId15"/>
    <p:sldLayoutId id="2147483713" r:id="rId16"/>
    <p:sldLayoutId id="2147483709" r:id="rId17"/>
    <p:sldLayoutId id="2147483710" r:id="rId18"/>
    <p:sldLayoutId id="2147483653" r:id="rId19"/>
    <p:sldLayoutId id="2147483690" r:id="rId20"/>
    <p:sldLayoutId id="2147483704" r:id="rId21"/>
    <p:sldLayoutId id="2147483692" r:id="rId22"/>
    <p:sldLayoutId id="2147483693" r:id="rId23"/>
    <p:sldLayoutId id="2147483691" r:id="rId24"/>
    <p:sldLayoutId id="2147483703" r:id="rId25"/>
  </p:sldLayoutIdLst>
  <p:hf sldNum="0" hdr="0" dt="0"/>
  <p:txStyles>
    <p:titleStyle>
      <a:lvl1pPr algn="l" defTabSz="685800" rtl="0" eaLnBrk="1" fontAlgn="b" latinLnBrk="0" hangingPunct="1">
        <a:lnSpc>
          <a:spcPct val="90000"/>
        </a:lnSpc>
        <a:spcBef>
          <a:spcPct val="0"/>
        </a:spcBef>
        <a:buNone/>
        <a:defRPr lang="en-US" sz="3600" b="1" i="1" kern="1200" cap="none" baseline="0" dirty="0">
          <a:solidFill>
            <a:schemeClr val="tx1"/>
          </a:solidFill>
          <a:latin typeface="Acumin Pro Condensed Semibold" panose="020B0506020202020204" pitchFamily="34" charset="77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" pitchFamily="2" charset="2"/>
        <a:buChar char="§"/>
        <a:defRPr sz="1800" b="0" i="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itchFamily="2" charset="2"/>
        <a:buChar char="§"/>
        <a:defRPr sz="1700" b="0" i="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itchFamily="2" charset="2"/>
        <a:buChar char="§"/>
        <a:defRPr sz="1600" b="0" i="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" pitchFamily="2" charset="2"/>
        <a:buChar char="§"/>
        <a:defRPr sz="1200" b="0" i="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0" algn="l" defTabSz="685800" rtl="0" eaLnBrk="1" latinLnBrk="0" hangingPunct="1">
        <a:lnSpc>
          <a:spcPct val="90000"/>
        </a:lnSpc>
        <a:spcBef>
          <a:spcPts val="375"/>
        </a:spcBef>
        <a:buFont typeface="Wingdings" pitchFamily="2" charset="2"/>
        <a:buNone/>
        <a:defRPr sz="1050" b="0" i="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talsdepot.com/galvanized-steel-products/galvanized-sheet-plate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2.png"/><Relationship Id="rId4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4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4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5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4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8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4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0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4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F09A7-CF48-9701-322A-A0BBD1C2F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241" y="1349146"/>
            <a:ext cx="7144105" cy="2308455"/>
          </a:xfrm>
        </p:spPr>
        <p:txBody>
          <a:bodyPr/>
          <a:lstStyle/>
          <a:p>
            <a:r>
              <a:rPr lang="en-US" dirty="0">
                <a:latin typeface="Acumin Pro Condensed" panose="020B0706020202020204" pitchFamily="34" charset="0"/>
              </a:rPr>
              <a:t>AN ONLINE STABILITY INDICATOR FOR REAL-TIME HYBRID SIMULATION</a:t>
            </a:r>
            <a:endParaRPr lang="en-US" b="1" dirty="0">
              <a:latin typeface="Acumin Pro Condensed Semibold" panose="020B0506020202020204" pitchFamily="34" charset="77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91BF94-59A9-105F-273E-B29E440F25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7241" y="3657601"/>
            <a:ext cx="7144105" cy="449263"/>
          </a:xfrm>
        </p:spPr>
        <p:txBody>
          <a:bodyPr/>
          <a:lstStyle/>
          <a:p>
            <a:r>
              <a:rPr lang="en-US" i="1" dirty="0">
                <a:solidFill>
                  <a:schemeClr val="bg2"/>
                </a:solidFill>
              </a:rPr>
              <a:t>Mohamed Gomaa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218A17-096C-AED1-C745-D58ECF2EFEF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7241" y="3994982"/>
            <a:ext cx="7144105" cy="449263"/>
          </a:xfrm>
        </p:spPr>
        <p:txBody>
          <a:bodyPr/>
          <a:lstStyle/>
          <a:p>
            <a:r>
              <a:rPr lang="en-US" dirty="0"/>
              <a:t>03/02/2026</a:t>
            </a:r>
          </a:p>
        </p:txBody>
      </p:sp>
    </p:spTree>
    <p:extLst>
      <p:ext uri="{BB962C8B-B14F-4D97-AF65-F5344CB8AC3E}">
        <p14:creationId xmlns:p14="http://schemas.microsoft.com/office/powerpoint/2010/main" val="4154997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Proposed Setup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D064E3-9F46-484D-8042-5BAF0B8513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45" y="1297284"/>
            <a:ext cx="6601746" cy="462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981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Proposed Setup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AC64480-A23E-4E3D-88BD-2122DB2F40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3778" y="1099940"/>
            <a:ext cx="4277322" cy="28293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5FEDC65-FF27-49D6-AC67-DB8199D63D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789" y="1099940"/>
            <a:ext cx="4296375" cy="363905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778A4D6-7192-47D4-9281-43FF2EDFF9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2207" y="3738478"/>
            <a:ext cx="3134162" cy="201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942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Proposed Setup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BA871C9E-26C1-42DB-8644-981AB5960A75}"/>
              </a:ext>
            </a:extLst>
          </p:cNvPr>
          <p:cNvSpPr txBox="1">
            <a:spLocks/>
          </p:cNvSpPr>
          <p:nvPr/>
        </p:nvSpPr>
        <p:spPr>
          <a:xfrm>
            <a:off x="164480" y="945513"/>
            <a:ext cx="8450036" cy="51451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fontAlgn="b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i="1" kern="1200" cap="none" baseline="0">
                <a:solidFill>
                  <a:schemeClr val="tx1"/>
                </a:solidFill>
                <a:latin typeface="Acumin Pro Condensed Semibold" panose="020B0506020202020204" pitchFamily="34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dirty="0"/>
              <a:t>Using A36  3/16” flange plate (minimum available) </a:t>
            </a:r>
            <a:endParaRPr lang="en-US" sz="2400" i="0" dirty="0"/>
          </a:p>
          <a:p>
            <a:pPr marL="692150" indent="-290513">
              <a:lnSpc>
                <a:spcPct val="100000"/>
              </a:lnSpc>
              <a:buFont typeface="+mj-lt"/>
              <a:buAutoNum type="arabicPeriod"/>
            </a:pPr>
            <a:endParaRPr lang="en-US" sz="2400" i="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5E62AB2-51E9-4874-936A-133E022063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080" y="1330044"/>
            <a:ext cx="6343000" cy="458244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9A06C19-5DB5-4E64-A4F1-79AC16D634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798" y="2338033"/>
            <a:ext cx="1741285" cy="324581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50624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Proposed Setup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41D88D-4473-4958-AF02-41F58AE28E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605" y="1139334"/>
            <a:ext cx="7078063" cy="4610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225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Proposed Setup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F5E391-B658-47A8-9D8F-F4755A767B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71702"/>
            <a:ext cx="9144000" cy="4819396"/>
          </a:xfrm>
          <a:prstGeom prst="rect">
            <a:avLst/>
          </a:prstGeom>
        </p:spPr>
      </p:pic>
      <p:sp>
        <p:nvSpPr>
          <p:cNvPr id="10" name="Title 3">
            <a:extLst>
              <a:ext uri="{FF2B5EF4-FFF2-40B4-BE49-F238E27FC236}">
                <a16:creationId xmlns:a16="http://schemas.microsoft.com/office/drawing/2014/main" id="{A40127B4-132B-4826-ABDF-F5B62375F350}"/>
              </a:ext>
            </a:extLst>
          </p:cNvPr>
          <p:cNvSpPr txBox="1">
            <a:spLocks/>
          </p:cNvSpPr>
          <p:nvPr/>
        </p:nvSpPr>
        <p:spPr>
          <a:xfrm>
            <a:off x="164480" y="945513"/>
            <a:ext cx="8450036" cy="51451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fontAlgn="b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i="1" kern="1200" cap="none" baseline="0">
                <a:solidFill>
                  <a:schemeClr val="tx1"/>
                </a:solidFill>
                <a:latin typeface="Acumin Pro Condensed Semibold" panose="020B0506020202020204" pitchFamily="34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dirty="0"/>
              <a:t>Using Reduced Plate</a:t>
            </a:r>
            <a:endParaRPr lang="en-US" sz="2400" i="0" dirty="0"/>
          </a:p>
          <a:p>
            <a:pPr marL="692150" indent="-290513">
              <a:lnSpc>
                <a:spcPct val="100000"/>
              </a:lnSpc>
              <a:buFont typeface="+mj-lt"/>
              <a:buAutoNum type="arabicPeriod"/>
            </a:pPr>
            <a:endParaRPr lang="en-US" sz="2400" i="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1ED4281-2DFD-4124-81C9-320F3F68E2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3076" y="1846980"/>
            <a:ext cx="1530008" cy="316404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43428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Proposed Setup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BA871C9E-26C1-42DB-8644-981AB5960A75}"/>
              </a:ext>
            </a:extLst>
          </p:cNvPr>
          <p:cNvSpPr txBox="1">
            <a:spLocks/>
          </p:cNvSpPr>
          <p:nvPr/>
        </p:nvSpPr>
        <p:spPr>
          <a:xfrm>
            <a:off x="164480" y="945513"/>
            <a:ext cx="8450036" cy="51451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fontAlgn="b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i="1" kern="1200" cap="none" baseline="0">
                <a:solidFill>
                  <a:schemeClr val="tx1"/>
                </a:solidFill>
                <a:latin typeface="Acumin Pro Condensed Semibold" panose="020B0506020202020204" pitchFamily="34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dirty="0"/>
              <a:t>Using Galvanized Steel Plates 1/16” in (</a:t>
            </a:r>
            <a:r>
              <a:rPr lang="en-US" sz="2400" dirty="0">
                <a:hlinkClick r:id="rId3"/>
              </a:rPr>
              <a:t>link</a:t>
            </a:r>
            <a:r>
              <a:rPr lang="en-US" sz="2400" dirty="0"/>
              <a:t>)</a:t>
            </a:r>
            <a:endParaRPr lang="en-US" sz="2400" i="0" dirty="0"/>
          </a:p>
          <a:p>
            <a:pPr marL="692150" indent="-290513">
              <a:lnSpc>
                <a:spcPct val="100000"/>
              </a:lnSpc>
              <a:buFont typeface="+mj-lt"/>
              <a:buAutoNum type="arabicPeriod"/>
            </a:pPr>
            <a:endParaRPr lang="en-US" sz="2400" i="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483E818-E41D-435B-8E81-C4851439C3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5395" y="1442250"/>
            <a:ext cx="5988205" cy="4470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628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Proposed Setup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6050F29-58D6-4118-A535-796CC39324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0345" y="1437997"/>
            <a:ext cx="6296904" cy="3982006"/>
          </a:xfrm>
          <a:prstGeom prst="rect">
            <a:avLst/>
          </a:prstGeom>
        </p:spPr>
      </p:pic>
      <p:sp>
        <p:nvSpPr>
          <p:cNvPr id="10" name="Title 3">
            <a:extLst>
              <a:ext uri="{FF2B5EF4-FFF2-40B4-BE49-F238E27FC236}">
                <a16:creationId xmlns:a16="http://schemas.microsoft.com/office/drawing/2014/main" id="{50117E30-A9D7-4D03-8A20-A35D8856D5C1}"/>
              </a:ext>
            </a:extLst>
          </p:cNvPr>
          <p:cNvSpPr txBox="1">
            <a:spLocks/>
          </p:cNvSpPr>
          <p:nvPr/>
        </p:nvSpPr>
        <p:spPr>
          <a:xfrm>
            <a:off x="142178" y="5372844"/>
            <a:ext cx="8450036" cy="5710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fontAlgn="b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i="1" kern="1200" cap="none" baseline="0">
                <a:solidFill>
                  <a:schemeClr val="tx1"/>
                </a:solidFill>
                <a:latin typeface="Acumin Pro Condensed Semibold" panose="020B0506020202020204" pitchFamily="34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990000"/>
                </a:solidFill>
              </a:rPr>
              <a:t>Classified as a pinned connection not fixed</a:t>
            </a:r>
            <a:endParaRPr lang="en-US" sz="2400" i="0" dirty="0">
              <a:solidFill>
                <a:srgbClr val="990000"/>
              </a:solidFill>
            </a:endParaRPr>
          </a:p>
          <a:p>
            <a:pPr marL="692150" indent="-290513">
              <a:lnSpc>
                <a:spcPct val="100000"/>
              </a:lnSpc>
              <a:buFont typeface="+mj-lt"/>
              <a:buAutoNum type="arabicPeriod"/>
            </a:pPr>
            <a:endParaRPr lang="en-US" sz="2400" i="0" dirty="0">
              <a:solidFill>
                <a:srgbClr val="99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038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Proposed Setup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5231C8-4A21-479C-86C3-2DE555B9BD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418" y="1037184"/>
            <a:ext cx="8214976" cy="445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9924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Proposed Setup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223F398-4761-4267-AC55-73601701C7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0" y="1571625"/>
            <a:ext cx="5867400" cy="3714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13320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Proposed Setup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F109B81-5856-4DF1-A26E-BC2FD4F1FB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049" y="1046578"/>
            <a:ext cx="3548287" cy="476484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656E8FF-0485-4CA7-882B-0A23FE961C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6372" y="1924854"/>
            <a:ext cx="4644728" cy="3886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4247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Proposed Setup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86EDF1A-1A1C-44C9-BEF8-CD2F6C9CBD70}"/>
              </a:ext>
            </a:extLst>
          </p:cNvPr>
          <p:cNvSpPr txBox="1">
            <a:spLocks/>
          </p:cNvSpPr>
          <p:nvPr/>
        </p:nvSpPr>
        <p:spPr>
          <a:xfrm>
            <a:off x="342900" y="945513"/>
            <a:ext cx="8450036" cy="51451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fontAlgn="b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i="1" kern="1200" cap="none" baseline="0">
                <a:solidFill>
                  <a:schemeClr val="tx1"/>
                </a:solidFill>
                <a:latin typeface="Acumin Pro Condensed Semibold" panose="020B0506020202020204" pitchFamily="34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dirty="0"/>
              <a:t>Next Steps?</a:t>
            </a:r>
          </a:p>
          <a:p>
            <a:pPr>
              <a:lnSpc>
                <a:spcPct val="100000"/>
              </a:lnSpc>
            </a:pPr>
            <a:endParaRPr lang="en-US" sz="2400" dirty="0"/>
          </a:p>
          <a:p>
            <a:pPr marL="692150" indent="-290513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>
                <a:solidFill>
                  <a:srgbClr val="990000"/>
                </a:solidFill>
              </a:rPr>
              <a:t>Check how indicator evolves with the predicted stiffness</a:t>
            </a:r>
          </a:p>
          <a:p>
            <a:pPr marL="692150" indent="-290513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/>
              <a:t>Design a base plate</a:t>
            </a:r>
          </a:p>
          <a:p>
            <a:pPr marL="692150" indent="-290513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/>
              <a:t>Fit a </a:t>
            </a:r>
            <a:r>
              <a:rPr lang="en-US" sz="2400" i="0" dirty="0" err="1"/>
              <a:t>bouc</a:t>
            </a:r>
            <a:r>
              <a:rPr lang="en-US" sz="2400" i="0" dirty="0"/>
              <a:t>-wen model to the predicted stiffness</a:t>
            </a:r>
          </a:p>
          <a:p>
            <a:pPr marL="692150" indent="-290513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/>
              <a:t>Update the numerical model</a:t>
            </a:r>
          </a:p>
          <a:p>
            <a:pPr marL="692150" indent="-290513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/>
              <a:t>Update the physical model using the </a:t>
            </a:r>
            <a:r>
              <a:rPr lang="en-US" sz="2400" i="0" dirty="0" err="1"/>
              <a:t>bouc</a:t>
            </a:r>
            <a:r>
              <a:rPr lang="en-US" sz="2400" i="0" dirty="0"/>
              <a:t>-wen</a:t>
            </a:r>
          </a:p>
          <a:p>
            <a:pPr marL="692150" indent="-290513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/>
              <a:t>Run simulations</a:t>
            </a:r>
          </a:p>
          <a:p>
            <a:pPr marL="692150" indent="-290513">
              <a:lnSpc>
                <a:spcPct val="100000"/>
              </a:lnSpc>
              <a:buFont typeface="+mj-lt"/>
              <a:buAutoNum type="arabicPeriod"/>
            </a:pPr>
            <a:endParaRPr lang="en-US" sz="2400" i="0" dirty="0"/>
          </a:p>
        </p:txBody>
      </p:sp>
    </p:spTree>
    <p:extLst>
      <p:ext uri="{BB962C8B-B14F-4D97-AF65-F5344CB8AC3E}">
        <p14:creationId xmlns:p14="http://schemas.microsoft.com/office/powerpoint/2010/main" val="16160763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F09A7-CF48-9701-322A-A0BBD1C2F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241" y="1349146"/>
            <a:ext cx="7144105" cy="2308455"/>
          </a:xfrm>
        </p:spPr>
        <p:txBody>
          <a:bodyPr/>
          <a:lstStyle/>
          <a:p>
            <a:r>
              <a:rPr lang="en-US" dirty="0">
                <a:latin typeface="Acumin Pro Condensed" panose="020B0706020202020204" pitchFamily="34" charset="0"/>
              </a:rPr>
              <a:t>AN ONLINE STABILITY INDICATOR FOR REAL-TIME HYBRID SIMULATION</a:t>
            </a:r>
            <a:endParaRPr lang="en-US" b="1" dirty="0">
              <a:latin typeface="Acumin Pro Condensed Semibold" panose="020B0506020202020204" pitchFamily="34" charset="77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91BF94-59A9-105F-273E-B29E440F25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7241" y="3657601"/>
            <a:ext cx="7144105" cy="449263"/>
          </a:xfrm>
        </p:spPr>
        <p:txBody>
          <a:bodyPr/>
          <a:lstStyle/>
          <a:p>
            <a:r>
              <a:rPr lang="en-US" i="1" dirty="0">
                <a:solidFill>
                  <a:schemeClr val="bg2"/>
                </a:solidFill>
              </a:rPr>
              <a:t>Mohamed Gomaa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218A17-096C-AED1-C745-D58ECF2EFEF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7241" y="3994982"/>
            <a:ext cx="7144105" cy="449263"/>
          </a:xfrm>
        </p:spPr>
        <p:txBody>
          <a:bodyPr/>
          <a:lstStyle/>
          <a:p>
            <a:r>
              <a:rPr lang="en-US" dirty="0"/>
              <a:t>04/06/2026</a:t>
            </a:r>
          </a:p>
        </p:txBody>
      </p:sp>
    </p:spTree>
    <p:extLst>
      <p:ext uri="{BB962C8B-B14F-4D97-AF65-F5344CB8AC3E}">
        <p14:creationId xmlns:p14="http://schemas.microsoft.com/office/powerpoint/2010/main" val="35252045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Proposed Setup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86EDF1A-1A1C-44C9-BEF8-CD2F6C9CBD70}"/>
              </a:ext>
            </a:extLst>
          </p:cNvPr>
          <p:cNvSpPr txBox="1">
            <a:spLocks/>
          </p:cNvSpPr>
          <p:nvPr/>
        </p:nvSpPr>
        <p:spPr>
          <a:xfrm>
            <a:off x="342900" y="945513"/>
            <a:ext cx="8450036" cy="51451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fontAlgn="b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i="1" kern="1200" cap="none" baseline="0">
                <a:solidFill>
                  <a:schemeClr val="tx1"/>
                </a:solidFill>
                <a:latin typeface="Acumin Pro Condensed Semibold" panose="020B0506020202020204" pitchFamily="34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dirty="0"/>
              <a:t>Next Steps?</a:t>
            </a:r>
          </a:p>
          <a:p>
            <a:pPr>
              <a:lnSpc>
                <a:spcPct val="100000"/>
              </a:lnSpc>
            </a:pPr>
            <a:endParaRPr lang="en-US" sz="2400" dirty="0"/>
          </a:p>
          <a:p>
            <a:pPr marL="692150" indent="-290513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>
                <a:solidFill>
                  <a:srgbClr val="990000"/>
                </a:solidFill>
              </a:rPr>
              <a:t>Check how indicator evolves with the predicted stiffness</a:t>
            </a:r>
          </a:p>
          <a:p>
            <a:pPr marL="692150" indent="-290513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/>
              <a:t>Design a base plate</a:t>
            </a:r>
          </a:p>
          <a:p>
            <a:pPr marL="692150" indent="-290513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/>
              <a:t>Fit a </a:t>
            </a:r>
            <a:r>
              <a:rPr lang="en-US" sz="2400" i="0" dirty="0" err="1"/>
              <a:t>bouc</a:t>
            </a:r>
            <a:r>
              <a:rPr lang="en-US" sz="2400" i="0" dirty="0"/>
              <a:t>-wen model to the predicted stiffness</a:t>
            </a:r>
          </a:p>
          <a:p>
            <a:pPr marL="692150" indent="-290513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/>
              <a:t>Update the numerical model</a:t>
            </a:r>
          </a:p>
          <a:p>
            <a:pPr marL="692150" indent="-290513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/>
              <a:t>Update the physical model using the </a:t>
            </a:r>
            <a:r>
              <a:rPr lang="en-US" sz="2400" i="0" dirty="0" err="1"/>
              <a:t>bouc</a:t>
            </a:r>
            <a:r>
              <a:rPr lang="en-US" sz="2400" i="0" dirty="0"/>
              <a:t>-wen</a:t>
            </a:r>
          </a:p>
          <a:p>
            <a:pPr marL="692150" indent="-290513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/>
              <a:t>Run simulations</a:t>
            </a:r>
          </a:p>
          <a:p>
            <a:pPr marL="692150" indent="-290513">
              <a:lnSpc>
                <a:spcPct val="100000"/>
              </a:lnSpc>
              <a:buFont typeface="+mj-lt"/>
              <a:buAutoNum type="arabicPeriod"/>
            </a:pPr>
            <a:endParaRPr lang="en-US" sz="2400" i="0" dirty="0"/>
          </a:p>
        </p:txBody>
      </p:sp>
    </p:spTree>
    <p:extLst>
      <p:ext uri="{BB962C8B-B14F-4D97-AF65-F5344CB8AC3E}">
        <p14:creationId xmlns:p14="http://schemas.microsoft.com/office/powerpoint/2010/main" val="10235580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Proposed Setup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6050F29-58D6-4118-A535-796CC39324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0345" y="1437997"/>
            <a:ext cx="6296904" cy="3982006"/>
          </a:xfrm>
          <a:prstGeom prst="rect">
            <a:avLst/>
          </a:prstGeom>
        </p:spPr>
      </p:pic>
      <p:sp>
        <p:nvSpPr>
          <p:cNvPr id="10" name="Title 3">
            <a:extLst>
              <a:ext uri="{FF2B5EF4-FFF2-40B4-BE49-F238E27FC236}">
                <a16:creationId xmlns:a16="http://schemas.microsoft.com/office/drawing/2014/main" id="{50117E30-A9D7-4D03-8A20-A35D8856D5C1}"/>
              </a:ext>
            </a:extLst>
          </p:cNvPr>
          <p:cNvSpPr txBox="1">
            <a:spLocks/>
          </p:cNvSpPr>
          <p:nvPr/>
        </p:nvSpPr>
        <p:spPr>
          <a:xfrm>
            <a:off x="142178" y="5372844"/>
            <a:ext cx="8450036" cy="5710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fontAlgn="b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i="1" kern="1200" cap="none" baseline="0">
                <a:solidFill>
                  <a:schemeClr val="tx1"/>
                </a:solidFill>
                <a:latin typeface="Acumin Pro Condensed Semibold" panose="020B0506020202020204" pitchFamily="34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990000"/>
                </a:solidFill>
              </a:rPr>
              <a:t>Classified as a pinned connection not fixed</a:t>
            </a:r>
            <a:endParaRPr lang="en-US" sz="2400" i="0" dirty="0">
              <a:solidFill>
                <a:srgbClr val="990000"/>
              </a:solidFill>
            </a:endParaRPr>
          </a:p>
          <a:p>
            <a:pPr marL="692150" indent="-290513">
              <a:lnSpc>
                <a:spcPct val="100000"/>
              </a:lnSpc>
              <a:buFont typeface="+mj-lt"/>
              <a:buAutoNum type="arabicPeriod"/>
            </a:pPr>
            <a:endParaRPr lang="en-US" sz="2400" i="0" dirty="0">
              <a:solidFill>
                <a:srgbClr val="99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480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Proposed Setup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B8FE4D-ED56-42CD-8DCE-CBFF6EA8A1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564" y="1069831"/>
            <a:ext cx="7950820" cy="487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2989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Proposed Setup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EF4A34-4931-4C4B-A487-5BEC8DF93A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189" y="1092820"/>
            <a:ext cx="7132051" cy="4921881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D1D63B1-5831-47D2-9696-9AD674EFCA4F}"/>
              </a:ext>
            </a:extLst>
          </p:cNvPr>
          <p:cNvSpPr/>
          <p:nvPr/>
        </p:nvSpPr>
        <p:spPr>
          <a:xfrm>
            <a:off x="4267200" y="4216400"/>
            <a:ext cx="162560" cy="15748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8819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Proposed Setup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1A2B55-1DAC-476D-AFA0-A12FFF3DCC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28" y="1149088"/>
            <a:ext cx="7547048" cy="4559824"/>
          </a:xfrm>
          <a:prstGeom prst="rect">
            <a:avLst/>
          </a:prstGeom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id="{89F17206-B962-4F52-BAE8-34F9EB1A92D1}"/>
              </a:ext>
            </a:extLst>
          </p:cNvPr>
          <p:cNvSpPr txBox="1">
            <a:spLocks/>
          </p:cNvSpPr>
          <p:nvPr/>
        </p:nvSpPr>
        <p:spPr>
          <a:xfrm>
            <a:off x="638828" y="5601896"/>
            <a:ext cx="8450036" cy="5710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fontAlgn="b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i="1" kern="1200" cap="none" baseline="0">
                <a:solidFill>
                  <a:schemeClr val="tx1"/>
                </a:solidFill>
                <a:latin typeface="Acumin Pro Condensed Semibold" panose="020B0506020202020204" pitchFamily="34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990000"/>
                </a:solidFill>
              </a:rPr>
              <a:t>Based on the red dot in the previous plot</a:t>
            </a:r>
            <a:endParaRPr lang="en-US" sz="2400" i="0" dirty="0">
              <a:solidFill>
                <a:srgbClr val="990000"/>
              </a:solidFill>
            </a:endParaRPr>
          </a:p>
          <a:p>
            <a:pPr marL="692150" indent="-290513">
              <a:lnSpc>
                <a:spcPct val="100000"/>
              </a:lnSpc>
              <a:buFont typeface="+mj-lt"/>
              <a:buAutoNum type="arabicPeriod"/>
            </a:pPr>
            <a:endParaRPr lang="en-US" sz="2400" i="0" dirty="0">
              <a:solidFill>
                <a:srgbClr val="99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264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Proposed Setup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60623BC-BC65-454B-8D66-BA2A1B1CF4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3552"/>
            <a:ext cx="9144000" cy="4950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0437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Proposed Setup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E38A54E-206A-4DED-8AD0-506930AD8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500" y="945513"/>
            <a:ext cx="7285168" cy="4956654"/>
          </a:xfrm>
          <a:prstGeom prst="rect">
            <a:avLst/>
          </a:prstGeom>
        </p:spPr>
      </p:pic>
      <p:sp>
        <p:nvSpPr>
          <p:cNvPr id="10" name="Title 3">
            <a:extLst>
              <a:ext uri="{FF2B5EF4-FFF2-40B4-BE49-F238E27FC236}">
                <a16:creationId xmlns:a16="http://schemas.microsoft.com/office/drawing/2014/main" id="{544002CE-68C6-4413-8314-390285728FB1}"/>
              </a:ext>
            </a:extLst>
          </p:cNvPr>
          <p:cNvSpPr txBox="1">
            <a:spLocks/>
          </p:cNvSpPr>
          <p:nvPr/>
        </p:nvSpPr>
        <p:spPr>
          <a:xfrm>
            <a:off x="638828" y="5601896"/>
            <a:ext cx="8450036" cy="5710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fontAlgn="b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i="1" kern="1200" cap="none" baseline="0">
                <a:solidFill>
                  <a:schemeClr val="tx1"/>
                </a:solidFill>
                <a:latin typeface="Acumin Pro Condensed Semibold" panose="020B0506020202020204" pitchFamily="34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990000"/>
                </a:solidFill>
              </a:rPr>
              <a:t>Better, but surprisingly, this is based on much slower controllers</a:t>
            </a:r>
            <a:endParaRPr lang="en-US" sz="2400" i="0" dirty="0">
              <a:solidFill>
                <a:srgbClr val="990000"/>
              </a:solidFill>
            </a:endParaRPr>
          </a:p>
          <a:p>
            <a:pPr marL="692150" indent="-290513">
              <a:lnSpc>
                <a:spcPct val="100000"/>
              </a:lnSpc>
              <a:buFont typeface="+mj-lt"/>
              <a:buAutoNum type="arabicPeriod"/>
            </a:pPr>
            <a:endParaRPr lang="en-US" sz="2400" i="0" dirty="0">
              <a:solidFill>
                <a:srgbClr val="990000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C8BC138-EC49-4DC8-BFA7-F7477075E1C1}"/>
              </a:ext>
            </a:extLst>
          </p:cNvPr>
          <p:cNvSpPr/>
          <p:nvPr/>
        </p:nvSpPr>
        <p:spPr>
          <a:xfrm>
            <a:off x="5679440" y="4048760"/>
            <a:ext cx="162560" cy="15748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184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Proposed Setup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55BDA7A-F746-42F6-A520-BFBB0A9FD9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600" y="1050652"/>
            <a:ext cx="7872414" cy="489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0503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Proposed Setup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D325AB-E80E-44B4-B451-BD6E6C5215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93" y="945513"/>
            <a:ext cx="8909413" cy="4920771"/>
          </a:xfrm>
          <a:prstGeom prst="rect">
            <a:avLst/>
          </a:prstGeom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B2F57BAF-FF0C-4871-A4C1-5A1DCC22AC1D}"/>
              </a:ext>
            </a:extLst>
          </p:cNvPr>
          <p:cNvSpPr txBox="1">
            <a:spLocks/>
          </p:cNvSpPr>
          <p:nvPr/>
        </p:nvSpPr>
        <p:spPr>
          <a:xfrm>
            <a:off x="117293" y="5633582"/>
            <a:ext cx="8450036" cy="5710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fontAlgn="b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i="1" kern="1200" cap="none" baseline="0">
                <a:solidFill>
                  <a:schemeClr val="tx1"/>
                </a:solidFill>
                <a:latin typeface="Acumin Pro Condensed Semibold" panose="020B0506020202020204" pitchFamily="34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990000"/>
                </a:solidFill>
              </a:rPr>
              <a:t>We need 70% reduction, or actually less !</a:t>
            </a:r>
            <a:endParaRPr lang="en-US" sz="2400" i="0" dirty="0">
              <a:solidFill>
                <a:srgbClr val="990000"/>
              </a:solidFill>
            </a:endParaRPr>
          </a:p>
          <a:p>
            <a:pPr marL="692150" indent="-290513">
              <a:lnSpc>
                <a:spcPct val="100000"/>
              </a:lnSpc>
              <a:buFont typeface="+mj-lt"/>
              <a:buAutoNum type="arabicPeriod"/>
            </a:pPr>
            <a:endParaRPr lang="en-US" sz="2400" i="0" dirty="0">
              <a:solidFill>
                <a:srgbClr val="99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507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Proposed Setup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86EDF1A-1A1C-44C9-BEF8-CD2F6C9CBD70}"/>
              </a:ext>
            </a:extLst>
          </p:cNvPr>
          <p:cNvSpPr txBox="1">
            <a:spLocks/>
          </p:cNvSpPr>
          <p:nvPr/>
        </p:nvSpPr>
        <p:spPr>
          <a:xfrm>
            <a:off x="342900" y="945513"/>
            <a:ext cx="8450036" cy="51451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fontAlgn="b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i="1" kern="1200" cap="none" baseline="0">
                <a:solidFill>
                  <a:schemeClr val="tx1"/>
                </a:solidFill>
                <a:latin typeface="Acumin Pro Condensed Semibold" panose="020B0506020202020204" pitchFamily="34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dirty="0"/>
              <a:t>This now has two problems needs to be addressed:</a:t>
            </a:r>
          </a:p>
          <a:p>
            <a:pPr>
              <a:lnSpc>
                <a:spcPct val="100000"/>
              </a:lnSpc>
            </a:pPr>
            <a:endParaRPr lang="en-US" sz="2400" dirty="0"/>
          </a:p>
          <a:p>
            <a:pPr marL="692150" indent="-290513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>
                <a:solidFill>
                  <a:srgbClr val="990000"/>
                </a:solidFill>
              </a:rPr>
              <a:t>30 times the stiffness is doable but not breakable (Actuator Capacity)</a:t>
            </a:r>
          </a:p>
          <a:p>
            <a:pPr marL="692150" indent="-290513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>
                <a:solidFill>
                  <a:srgbClr val="990000"/>
                </a:solidFill>
              </a:rPr>
              <a:t>Is it reasonable to test RTHS with slow controllers?</a:t>
            </a:r>
          </a:p>
          <a:p>
            <a:pPr marL="692150" indent="-290513">
              <a:lnSpc>
                <a:spcPct val="100000"/>
              </a:lnSpc>
              <a:buFont typeface="+mj-lt"/>
              <a:buAutoNum type="arabicPeriod"/>
            </a:pPr>
            <a:endParaRPr lang="en-US" sz="2400" i="0" dirty="0"/>
          </a:p>
        </p:txBody>
      </p:sp>
    </p:spTree>
    <p:extLst>
      <p:ext uri="{BB962C8B-B14F-4D97-AF65-F5344CB8AC3E}">
        <p14:creationId xmlns:p14="http://schemas.microsoft.com/office/powerpoint/2010/main" val="35567759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Proposed Setup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83029DF-2106-4307-97CE-B8C05F5C95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656" y="1136903"/>
            <a:ext cx="8882687" cy="4584194"/>
          </a:xfrm>
          <a:prstGeom prst="rect">
            <a:avLst/>
          </a:prstGeom>
        </p:spPr>
      </p:pic>
      <p:sp>
        <p:nvSpPr>
          <p:cNvPr id="9" name="Title 3">
            <a:extLst>
              <a:ext uri="{FF2B5EF4-FFF2-40B4-BE49-F238E27FC236}">
                <a16:creationId xmlns:a16="http://schemas.microsoft.com/office/drawing/2014/main" id="{5F96F753-3852-4097-ADF6-00FF8C057139}"/>
              </a:ext>
            </a:extLst>
          </p:cNvPr>
          <p:cNvSpPr txBox="1">
            <a:spLocks/>
          </p:cNvSpPr>
          <p:nvPr/>
        </p:nvSpPr>
        <p:spPr>
          <a:xfrm>
            <a:off x="130656" y="5103842"/>
            <a:ext cx="8450036" cy="5710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fontAlgn="b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i="1" kern="1200" cap="none" baseline="0">
                <a:solidFill>
                  <a:schemeClr val="tx1"/>
                </a:solidFill>
                <a:latin typeface="Acumin Pro Condensed Semibold" panose="020B0506020202020204" pitchFamily="34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990000"/>
                </a:solidFill>
              </a:rPr>
              <a:t>This connection type is much stiffer, even if designed with the same strength</a:t>
            </a:r>
            <a:endParaRPr lang="en-US" sz="2400" i="0" dirty="0">
              <a:solidFill>
                <a:srgbClr val="990000"/>
              </a:solidFill>
            </a:endParaRPr>
          </a:p>
          <a:p>
            <a:pPr marL="692150" indent="-290513">
              <a:lnSpc>
                <a:spcPct val="100000"/>
              </a:lnSpc>
              <a:buFont typeface="+mj-lt"/>
              <a:buAutoNum type="arabicPeriod"/>
            </a:pPr>
            <a:endParaRPr lang="en-US" sz="2400" i="0" dirty="0">
              <a:solidFill>
                <a:srgbClr val="990000"/>
              </a:solidFill>
            </a:endParaRP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FAC455B7-4B8C-4551-A640-E99F700135F5}"/>
              </a:ext>
            </a:extLst>
          </p:cNvPr>
          <p:cNvSpPr txBox="1">
            <a:spLocks/>
          </p:cNvSpPr>
          <p:nvPr/>
        </p:nvSpPr>
        <p:spPr>
          <a:xfrm>
            <a:off x="130656" y="5494880"/>
            <a:ext cx="8450036" cy="5710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fontAlgn="b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i="1" kern="1200" cap="none" baseline="0">
                <a:solidFill>
                  <a:schemeClr val="tx1"/>
                </a:solidFill>
                <a:latin typeface="Acumin Pro Condensed Semibold" panose="020B0506020202020204" pitchFamily="34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990000"/>
                </a:solidFill>
              </a:rPr>
              <a:t>But too strong for the actuator</a:t>
            </a:r>
            <a:endParaRPr lang="en-US" sz="2400" i="0" dirty="0">
              <a:solidFill>
                <a:srgbClr val="990000"/>
              </a:solidFill>
            </a:endParaRPr>
          </a:p>
          <a:p>
            <a:pPr marL="692150" indent="-290513">
              <a:lnSpc>
                <a:spcPct val="100000"/>
              </a:lnSpc>
              <a:buFont typeface="+mj-lt"/>
              <a:buAutoNum type="arabicPeriod"/>
            </a:pPr>
            <a:endParaRPr lang="en-US" sz="2400" i="0" dirty="0">
              <a:solidFill>
                <a:srgbClr val="99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812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Proposed Setup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E144F7-873E-42B1-9888-FD7AABD478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485" y="945513"/>
            <a:ext cx="5467460" cy="41263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8D8EB58-25A9-462F-A81D-6F666934C1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804" y="5110497"/>
            <a:ext cx="8049580" cy="744014"/>
          </a:xfrm>
          <a:prstGeom prst="rect">
            <a:avLst/>
          </a:prstGeom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7817F709-BF4D-459D-AC30-0DF1585C7FB6}"/>
              </a:ext>
            </a:extLst>
          </p:cNvPr>
          <p:cNvSpPr txBox="1">
            <a:spLocks/>
          </p:cNvSpPr>
          <p:nvPr/>
        </p:nvSpPr>
        <p:spPr>
          <a:xfrm>
            <a:off x="5898996" y="945513"/>
            <a:ext cx="2893940" cy="38160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fontAlgn="b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i="1" kern="1200" cap="none" baseline="0">
                <a:solidFill>
                  <a:schemeClr val="tx1"/>
                </a:solidFill>
                <a:latin typeface="Acumin Pro Condensed Semibold" panose="020B0506020202020204" pitchFamily="34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US" sz="2400" dirty="0"/>
          </a:p>
          <a:p>
            <a:pPr marL="692150" indent="-290513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/>
              <a:t>Initial stiffness is 47 times greater</a:t>
            </a:r>
          </a:p>
          <a:p>
            <a:pPr marL="692150" indent="-290513">
              <a:lnSpc>
                <a:spcPct val="100000"/>
              </a:lnSpc>
              <a:buFont typeface="+mj-lt"/>
              <a:buAutoNum type="arabicPeriod"/>
            </a:pPr>
            <a:endParaRPr lang="en-US" sz="2400" i="0" dirty="0"/>
          </a:p>
          <a:p>
            <a:pPr marL="692150" indent="-290513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/>
              <a:t>At 2 times the capacity of the actuator the stiffness reduces by 75% to 414 kip-in/deg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E8B7C04-A9C8-4E84-BB35-A481EF6DFDB3}"/>
              </a:ext>
            </a:extLst>
          </p:cNvPr>
          <p:cNvSpPr/>
          <p:nvPr/>
        </p:nvSpPr>
        <p:spPr>
          <a:xfrm>
            <a:off x="1606601" y="3497972"/>
            <a:ext cx="89210" cy="9435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253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F09A7-CF48-9701-322A-A0BBD1C2F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241" y="1349146"/>
            <a:ext cx="7144105" cy="2308455"/>
          </a:xfrm>
        </p:spPr>
        <p:txBody>
          <a:bodyPr/>
          <a:lstStyle/>
          <a:p>
            <a:r>
              <a:rPr lang="en-US" dirty="0">
                <a:latin typeface="Acumin Pro Condensed" panose="020B0706020202020204" pitchFamily="34" charset="0"/>
              </a:rPr>
              <a:t>AN ONLINE STABILITY INDICATOR FOR RTHS</a:t>
            </a:r>
            <a:br>
              <a:rPr lang="en-US" dirty="0">
                <a:latin typeface="Acumin Pro Condensed" panose="020B0706020202020204" pitchFamily="34" charset="0"/>
              </a:rPr>
            </a:br>
            <a:r>
              <a:rPr lang="en-US" dirty="0">
                <a:latin typeface="Acumin Pro Condensed" panose="020B0706020202020204" pitchFamily="34" charset="0"/>
              </a:rPr>
              <a:t>EXPERIMENTAL DESIGN</a:t>
            </a:r>
            <a:endParaRPr lang="en-US" b="1" dirty="0">
              <a:latin typeface="Acumin Pro Condensed Semibold" panose="020B0506020202020204" pitchFamily="34" charset="77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91BF94-59A9-105F-273E-B29E440F25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7241" y="3657601"/>
            <a:ext cx="7144105" cy="449263"/>
          </a:xfrm>
        </p:spPr>
        <p:txBody>
          <a:bodyPr/>
          <a:lstStyle/>
          <a:p>
            <a:r>
              <a:rPr lang="en-US" i="1" dirty="0">
                <a:solidFill>
                  <a:schemeClr val="bg2"/>
                </a:solidFill>
              </a:rPr>
              <a:t>Mohamed Gomaa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218A17-096C-AED1-C745-D58ECF2EFEF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7241" y="3994982"/>
            <a:ext cx="7144105" cy="449263"/>
          </a:xfrm>
        </p:spPr>
        <p:txBody>
          <a:bodyPr/>
          <a:lstStyle/>
          <a:p>
            <a:r>
              <a:rPr lang="en-US" dirty="0"/>
              <a:t>04/20/2026</a:t>
            </a:r>
          </a:p>
        </p:txBody>
      </p:sp>
    </p:spTree>
    <p:extLst>
      <p:ext uri="{BB962C8B-B14F-4D97-AF65-F5344CB8AC3E}">
        <p14:creationId xmlns:p14="http://schemas.microsoft.com/office/powerpoint/2010/main" val="29182315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Connection Design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86EDF1A-1A1C-44C9-BEF8-CD2F6C9CBD70}"/>
              </a:ext>
            </a:extLst>
          </p:cNvPr>
          <p:cNvSpPr txBox="1">
            <a:spLocks/>
          </p:cNvSpPr>
          <p:nvPr/>
        </p:nvSpPr>
        <p:spPr>
          <a:xfrm>
            <a:off x="342900" y="945513"/>
            <a:ext cx="8450036" cy="51451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fontAlgn="b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i="1" kern="1200" cap="none" baseline="0">
                <a:solidFill>
                  <a:schemeClr val="tx1"/>
                </a:solidFill>
                <a:latin typeface="Acumin Pro Condensed Semibold" panose="020B0506020202020204" pitchFamily="34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dirty="0"/>
              <a:t>Design Criteria:</a:t>
            </a:r>
          </a:p>
          <a:p>
            <a:pPr>
              <a:lnSpc>
                <a:spcPct val="100000"/>
              </a:lnSpc>
            </a:pPr>
            <a:endParaRPr lang="en-US" sz="2400" dirty="0"/>
          </a:p>
          <a:p>
            <a:pPr marL="692150" indent="-290513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/>
              <a:t>The indicator should indicate susceptibility to instability during the experiment. (This requires high initial stiffness)</a:t>
            </a:r>
            <a:br>
              <a:rPr lang="en-US" sz="2400" i="0" dirty="0"/>
            </a:br>
            <a:endParaRPr lang="en-US" sz="2400" i="0" dirty="0"/>
          </a:p>
          <a:p>
            <a:pPr marL="692150" indent="-290513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/>
              <a:t>The Inner and the outer controller designs should be reasonable at the beginning of the experiment</a:t>
            </a:r>
            <a:br>
              <a:rPr lang="en-US" sz="2400" i="0" dirty="0">
                <a:solidFill>
                  <a:srgbClr val="990000"/>
                </a:solidFill>
              </a:rPr>
            </a:br>
            <a:endParaRPr lang="en-US" sz="2400" i="0" dirty="0">
              <a:solidFill>
                <a:srgbClr val="990000"/>
              </a:solidFill>
            </a:endParaRPr>
          </a:p>
          <a:p>
            <a:pPr marL="692150" indent="-290513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/>
              <a:t>Stiffness should degrade significantly at a load below than the actuator design capacity</a:t>
            </a:r>
            <a:br>
              <a:rPr lang="en-US" sz="2400" i="0" dirty="0"/>
            </a:br>
            <a:endParaRPr lang="en-US" sz="2400" i="0" dirty="0"/>
          </a:p>
          <a:p>
            <a:pPr marL="692150" indent="-290513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/>
              <a:t>The maximum displacement within the linear rang should be sufficient for system identification</a:t>
            </a:r>
          </a:p>
          <a:p>
            <a:pPr marL="401637">
              <a:lnSpc>
                <a:spcPct val="100000"/>
              </a:lnSpc>
            </a:pPr>
            <a:endParaRPr lang="en-US" sz="2400" i="0" dirty="0"/>
          </a:p>
        </p:txBody>
      </p:sp>
    </p:spTree>
    <p:extLst>
      <p:ext uri="{BB962C8B-B14F-4D97-AF65-F5344CB8AC3E}">
        <p14:creationId xmlns:p14="http://schemas.microsoft.com/office/powerpoint/2010/main" val="13609742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Connection Design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F9FB74-D3AC-46F0-BDF8-B13B5F667E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048" y="1442411"/>
            <a:ext cx="6562342" cy="304912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9287A0E-A937-4411-86E0-D6AA6AC03CA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433" r="30221"/>
          <a:stretch/>
        </p:blipFill>
        <p:spPr>
          <a:xfrm>
            <a:off x="5992880" y="1154988"/>
            <a:ext cx="2808220" cy="40317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78E2652-F0B4-42C3-A196-7EF4627A26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048" y="1290129"/>
            <a:ext cx="8678486" cy="3905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58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Connection Design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9287A0E-A937-4411-86E0-D6AA6AC03C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433" r="30221"/>
          <a:stretch/>
        </p:blipFill>
        <p:spPr>
          <a:xfrm>
            <a:off x="6192033" y="945513"/>
            <a:ext cx="2816012" cy="404291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BF850F1-F759-4D52-8C5C-8F292581619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AF9F7"/>
              </a:clrFrom>
              <a:clrTo>
                <a:srgbClr val="FAF9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785823"/>
            <a:ext cx="5499972" cy="40429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94E2E5-3925-4FAF-BE9D-EEA104FFCF0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AF9F7"/>
              </a:clrFrom>
              <a:clrTo>
                <a:srgbClr val="FAF9F7">
                  <a:alpha val="0"/>
                </a:srgbClr>
              </a:clrTo>
            </a:clrChange>
          </a:blip>
          <a:srcRect t="23812"/>
          <a:stretch/>
        </p:blipFill>
        <p:spPr>
          <a:xfrm>
            <a:off x="271117" y="4749996"/>
            <a:ext cx="6906335" cy="1162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8892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Connection Design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CED132-3E02-40D3-BBF2-DF13A4D241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2452" y="976686"/>
            <a:ext cx="5605384" cy="461356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FBD3B49-8480-4E41-9518-BF762052AE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501" y="3795884"/>
            <a:ext cx="4915586" cy="186716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1376C21F-AEFC-4E2D-B303-D46BBD2D741D}"/>
              </a:ext>
            </a:extLst>
          </p:cNvPr>
          <p:cNvGrpSpPr/>
          <p:nvPr/>
        </p:nvGrpSpPr>
        <p:grpSpPr>
          <a:xfrm>
            <a:off x="351064" y="3044851"/>
            <a:ext cx="1958597" cy="1340112"/>
            <a:chOff x="351064" y="3044851"/>
            <a:chExt cx="1958597" cy="1340112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A49709F4-83F5-4B6D-A50D-049442E2CAA7}"/>
                </a:ext>
              </a:extLst>
            </p:cNvPr>
            <p:cNvCxnSpPr>
              <a:cxnSpLocks/>
            </p:cNvCxnSpPr>
            <p:nvPr/>
          </p:nvCxnSpPr>
          <p:spPr>
            <a:xfrm>
              <a:off x="1215736" y="3429000"/>
              <a:ext cx="0" cy="955963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FBF2731-87B2-445C-B15F-9C9F291D9F87}"/>
                </a:ext>
              </a:extLst>
            </p:cNvPr>
            <p:cNvSpPr txBox="1"/>
            <p:nvPr/>
          </p:nvSpPr>
          <p:spPr>
            <a:xfrm>
              <a:off x="351064" y="3044851"/>
              <a:ext cx="19585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70C0"/>
                  </a:solidFill>
                </a:rPr>
                <a:t>Criterion 3 is met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52130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Connection Design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2EAABF-78C9-4D56-9054-AB3830F98D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3818" y="1409353"/>
            <a:ext cx="3995907" cy="35806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2E4FBF2-DE15-4A4C-B972-2D22D172E69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AF9F7"/>
              </a:clrFrom>
              <a:clrTo>
                <a:srgbClr val="FAF9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8574" y="1084855"/>
            <a:ext cx="4507726" cy="3831895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0BA3D323-3C01-40CE-A993-8FB194C8E50F}"/>
              </a:ext>
            </a:extLst>
          </p:cNvPr>
          <p:cNvGrpSpPr/>
          <p:nvPr/>
        </p:nvGrpSpPr>
        <p:grpSpPr>
          <a:xfrm>
            <a:off x="351064" y="4750980"/>
            <a:ext cx="2683081" cy="1073478"/>
            <a:chOff x="351064" y="4750980"/>
            <a:chExt cx="2683081" cy="1073478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1249248B-5369-4075-8E9F-9F8C9B85F0F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62547" y="4750980"/>
              <a:ext cx="0" cy="427147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A6CEF4B-19CF-4D13-8137-D42AB3AB049D}"/>
                </a:ext>
              </a:extLst>
            </p:cNvPr>
            <p:cNvSpPr txBox="1"/>
            <p:nvPr/>
          </p:nvSpPr>
          <p:spPr>
            <a:xfrm>
              <a:off x="351064" y="5178127"/>
              <a:ext cx="26830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70C0"/>
                  </a:solidFill>
                </a:rPr>
                <a:t>Used in the stability analysis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73745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Connection Design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2EAABF-78C9-4D56-9054-AB3830F98D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3818" y="1409353"/>
            <a:ext cx="3995907" cy="35806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44995F-9EF1-45EE-95A2-9B250EE2E5A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AF9F7"/>
              </a:clrFrom>
              <a:clrTo>
                <a:srgbClr val="FAF9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275" y="1377790"/>
            <a:ext cx="5133358" cy="410242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31369773-8A27-44D5-8947-DEEA38198AF2}"/>
              </a:ext>
            </a:extLst>
          </p:cNvPr>
          <p:cNvGrpSpPr/>
          <p:nvPr/>
        </p:nvGrpSpPr>
        <p:grpSpPr>
          <a:xfrm>
            <a:off x="2358737" y="5263186"/>
            <a:ext cx="3068197" cy="648505"/>
            <a:chOff x="2358737" y="5263186"/>
            <a:chExt cx="3068197" cy="648505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B9DC5853-DF8A-4E67-A86E-F7EC0AD997D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358737" y="5263186"/>
              <a:ext cx="1026472" cy="434048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83E414D-C725-4F64-9A59-300BDD1B600F}"/>
                </a:ext>
              </a:extLst>
            </p:cNvPr>
            <p:cNvSpPr txBox="1"/>
            <p:nvPr/>
          </p:nvSpPr>
          <p:spPr>
            <a:xfrm>
              <a:off x="3468337" y="5542359"/>
              <a:ext cx="19585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70C0"/>
                  </a:solidFill>
                </a:rPr>
                <a:t>Criterion 4 is met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7614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Connection Design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0CA2E9-10A9-4E8F-A35E-1D01E67823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064" y="945513"/>
            <a:ext cx="7928264" cy="4928172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1BFDBCFD-E67A-4A8C-BE30-A0AB9699E4A9}"/>
              </a:ext>
            </a:extLst>
          </p:cNvPr>
          <p:cNvGrpSpPr/>
          <p:nvPr/>
        </p:nvGrpSpPr>
        <p:grpSpPr>
          <a:xfrm>
            <a:off x="49728" y="3347731"/>
            <a:ext cx="1958597" cy="1120360"/>
            <a:chOff x="3468337" y="5542359"/>
            <a:chExt cx="1958597" cy="1120360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A9B93970-5D7C-457B-984E-ACF8F007916D}"/>
                </a:ext>
              </a:extLst>
            </p:cNvPr>
            <p:cNvCxnSpPr>
              <a:cxnSpLocks/>
            </p:cNvCxnSpPr>
            <p:nvPr/>
          </p:nvCxnSpPr>
          <p:spPr>
            <a:xfrm>
              <a:off x="4447635" y="5911691"/>
              <a:ext cx="654301" cy="751028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8E3E7B1-7A71-44A9-B6B1-216DC9A72FC9}"/>
                </a:ext>
              </a:extLst>
            </p:cNvPr>
            <p:cNvSpPr txBox="1"/>
            <p:nvPr/>
          </p:nvSpPr>
          <p:spPr>
            <a:xfrm>
              <a:off x="3468337" y="5542359"/>
              <a:ext cx="19585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70C0"/>
                  </a:solidFill>
                </a:rPr>
                <a:t>Criterion 2 is met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7569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Connection Design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46EF1B6-48E4-4853-8AD7-DD3D3BDA7D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07517"/>
            <a:ext cx="9144000" cy="5042966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2C467301-AFAA-45C1-84F9-2B7555415633}"/>
              </a:ext>
            </a:extLst>
          </p:cNvPr>
          <p:cNvGrpSpPr/>
          <p:nvPr/>
        </p:nvGrpSpPr>
        <p:grpSpPr>
          <a:xfrm>
            <a:off x="4912674" y="3576331"/>
            <a:ext cx="1958597" cy="1671078"/>
            <a:chOff x="3468337" y="5542359"/>
            <a:chExt cx="1958597" cy="1671078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97B3F2FE-0E4A-4FFB-93D0-7FDF68C41EEE}"/>
                </a:ext>
              </a:extLst>
            </p:cNvPr>
            <p:cNvCxnSpPr>
              <a:cxnSpLocks/>
            </p:cNvCxnSpPr>
            <p:nvPr/>
          </p:nvCxnSpPr>
          <p:spPr>
            <a:xfrm>
              <a:off x="4208318" y="5995730"/>
              <a:ext cx="1" cy="1217707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BCEA1CA-5D70-415D-8CDA-2AF3B4220575}"/>
                </a:ext>
              </a:extLst>
            </p:cNvPr>
            <p:cNvSpPr txBox="1"/>
            <p:nvPr/>
          </p:nvSpPr>
          <p:spPr>
            <a:xfrm>
              <a:off x="3468337" y="5542359"/>
              <a:ext cx="19585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70C0"/>
                  </a:solidFill>
                </a:rPr>
                <a:t>Criterion 1 is met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73929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Connection Design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86EDF1A-1A1C-44C9-BEF8-CD2F6C9CBD70}"/>
              </a:ext>
            </a:extLst>
          </p:cNvPr>
          <p:cNvSpPr txBox="1">
            <a:spLocks/>
          </p:cNvSpPr>
          <p:nvPr/>
        </p:nvSpPr>
        <p:spPr>
          <a:xfrm>
            <a:off x="342900" y="945513"/>
            <a:ext cx="8450036" cy="51451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fontAlgn="b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i="1" kern="1200" cap="none" baseline="0">
                <a:solidFill>
                  <a:schemeClr val="tx1"/>
                </a:solidFill>
                <a:latin typeface="Acumin Pro Condensed Semibold" panose="020B0506020202020204" pitchFamily="34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dirty="0"/>
              <a:t>Sources of uncertainties:</a:t>
            </a:r>
          </a:p>
          <a:p>
            <a:pPr>
              <a:lnSpc>
                <a:spcPct val="100000"/>
              </a:lnSpc>
            </a:pPr>
            <a:endParaRPr lang="en-US" sz="2400" dirty="0"/>
          </a:p>
          <a:p>
            <a:pPr marL="692150" indent="-290513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/>
              <a:t>Modeling uncertainties in estimating the connection rotational stiffness </a:t>
            </a:r>
            <a:r>
              <a:rPr lang="en-US" sz="2400" i="0" dirty="0">
                <a:solidFill>
                  <a:srgbClr val="C00000"/>
                </a:solidFill>
              </a:rPr>
              <a:t>(High)  </a:t>
            </a:r>
          </a:p>
          <a:p>
            <a:pPr marL="692150" indent="-290513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/>
              <a:t>Estimated Actuator parameters </a:t>
            </a:r>
            <a:r>
              <a:rPr lang="en-US" sz="2400" i="0" dirty="0">
                <a:solidFill>
                  <a:srgbClr val="C00000"/>
                </a:solidFill>
              </a:rPr>
              <a:t>(High)  </a:t>
            </a:r>
          </a:p>
          <a:p>
            <a:pPr marL="692150" indent="-290513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/>
              <a:t>Infinitely Fixed Base </a:t>
            </a:r>
            <a:r>
              <a:rPr lang="en-US" sz="2400" i="0" dirty="0">
                <a:solidFill>
                  <a:srgbClr val="C00000"/>
                </a:solidFill>
              </a:rPr>
              <a:t>(High)</a:t>
            </a:r>
          </a:p>
          <a:p>
            <a:pPr marL="692150" indent="-290513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/>
              <a:t>PVC Bolts specifications </a:t>
            </a:r>
            <a:r>
              <a:rPr lang="en-US" sz="2400" i="0" dirty="0">
                <a:solidFill>
                  <a:srgbClr val="B77109"/>
                </a:solidFill>
              </a:rPr>
              <a:t>(Moderate)  </a:t>
            </a:r>
          </a:p>
          <a:p>
            <a:pPr marL="692150" indent="-290513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/>
              <a:t>Welding size and quality </a:t>
            </a:r>
            <a:r>
              <a:rPr lang="en-US" sz="2400" i="0" dirty="0">
                <a:solidFill>
                  <a:srgbClr val="B77109"/>
                </a:solidFill>
              </a:rPr>
              <a:t>(Moderate) </a:t>
            </a:r>
          </a:p>
          <a:p>
            <a:pPr marL="692150" indent="-290513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/>
              <a:t>Plates and members sizing </a:t>
            </a:r>
            <a:r>
              <a:rPr lang="en-US" sz="2400" i="0" dirty="0">
                <a:solidFill>
                  <a:srgbClr val="00B050"/>
                </a:solidFill>
              </a:rPr>
              <a:t>(Low)</a:t>
            </a:r>
          </a:p>
          <a:p>
            <a:pPr marL="401637">
              <a:lnSpc>
                <a:spcPct val="100000"/>
              </a:lnSpc>
            </a:pPr>
            <a:endParaRPr lang="en-US" sz="2400" i="0" dirty="0">
              <a:solidFill>
                <a:srgbClr val="C00000"/>
              </a:solidFill>
            </a:endParaRPr>
          </a:p>
          <a:p>
            <a:pPr marL="692150" indent="-290513">
              <a:lnSpc>
                <a:spcPct val="100000"/>
              </a:lnSpc>
              <a:buFont typeface="+mj-lt"/>
              <a:buAutoNum type="arabicPeriod"/>
            </a:pPr>
            <a:endParaRPr lang="en-US" sz="2400" i="0" dirty="0"/>
          </a:p>
          <a:p>
            <a:pPr marL="692150" indent="-290513">
              <a:lnSpc>
                <a:spcPct val="100000"/>
              </a:lnSpc>
              <a:buFont typeface="+mj-lt"/>
              <a:buAutoNum type="arabicPeriod"/>
            </a:pPr>
            <a:endParaRPr lang="en-US" sz="2400" i="0" dirty="0"/>
          </a:p>
        </p:txBody>
      </p:sp>
    </p:spTree>
    <p:extLst>
      <p:ext uri="{BB962C8B-B14F-4D97-AF65-F5344CB8AC3E}">
        <p14:creationId xmlns:p14="http://schemas.microsoft.com/office/powerpoint/2010/main" val="24013184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Connection Design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508220E5-C120-4090-9407-40FE52FBAC24}"/>
              </a:ext>
            </a:extLst>
          </p:cNvPr>
          <p:cNvSpPr txBox="1">
            <a:spLocks/>
          </p:cNvSpPr>
          <p:nvPr/>
        </p:nvSpPr>
        <p:spPr>
          <a:xfrm>
            <a:off x="342900" y="945513"/>
            <a:ext cx="3958936" cy="51451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fontAlgn="b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i="1" kern="1200" cap="none" baseline="0">
                <a:solidFill>
                  <a:schemeClr val="tx1"/>
                </a:solidFill>
                <a:latin typeface="Acumin Pro Condensed Semibold" panose="020B0506020202020204" pitchFamily="34" charset="77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en-US" sz="2400" dirty="0"/>
              <a:t>Next Steps?</a:t>
            </a:r>
          </a:p>
          <a:p>
            <a:pPr algn="just">
              <a:lnSpc>
                <a:spcPct val="100000"/>
              </a:lnSpc>
            </a:pPr>
            <a:endParaRPr lang="en-US" sz="2400" dirty="0"/>
          </a:p>
          <a:p>
            <a:pPr marL="692150" indent="-290513" algn="just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/>
              <a:t>Design a base plate</a:t>
            </a:r>
          </a:p>
          <a:p>
            <a:pPr marL="692150" indent="-290513" algn="just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/>
              <a:t>Fit a </a:t>
            </a:r>
            <a:r>
              <a:rPr lang="en-US" sz="2400" i="0" dirty="0" err="1"/>
              <a:t>Bouc</a:t>
            </a:r>
            <a:r>
              <a:rPr lang="en-US" sz="2400" i="0" dirty="0"/>
              <a:t>-Wen model to the estimated stiffness behavior</a:t>
            </a:r>
          </a:p>
          <a:p>
            <a:pPr marL="692150" indent="-290513" algn="just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/>
              <a:t>Update the numerical model</a:t>
            </a:r>
          </a:p>
          <a:p>
            <a:pPr marL="692150" indent="-290513" algn="just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/>
              <a:t>Update the physical model using the </a:t>
            </a:r>
            <a:r>
              <a:rPr lang="en-US" sz="2400" i="0" dirty="0" err="1"/>
              <a:t>Bouc</a:t>
            </a:r>
            <a:r>
              <a:rPr lang="en-US" sz="2400" i="0" dirty="0"/>
              <a:t>-Wen</a:t>
            </a:r>
          </a:p>
          <a:p>
            <a:pPr marL="692150" indent="-290513" algn="just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>
                <a:solidFill>
                  <a:srgbClr val="C00000"/>
                </a:solidFill>
              </a:rPr>
              <a:t>Design online stiffness estimator</a:t>
            </a:r>
          </a:p>
          <a:p>
            <a:pPr marL="692150" indent="-290513" algn="just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/>
              <a:t>Run simulations</a:t>
            </a:r>
          </a:p>
          <a:p>
            <a:pPr marL="692150" indent="-290513" algn="just">
              <a:lnSpc>
                <a:spcPct val="100000"/>
              </a:lnSpc>
              <a:buFont typeface="+mj-lt"/>
              <a:buAutoNum type="arabicPeriod"/>
            </a:pPr>
            <a:endParaRPr lang="en-US" sz="2400" i="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F2A02B6-F762-456C-8FD7-ACBA578C4416}"/>
              </a:ext>
            </a:extLst>
          </p:cNvPr>
          <p:cNvCxnSpPr/>
          <p:nvPr/>
        </p:nvCxnSpPr>
        <p:spPr>
          <a:xfrm>
            <a:off x="4436915" y="1672936"/>
            <a:ext cx="0" cy="3740728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itle 3">
            <a:extLst>
              <a:ext uri="{FF2B5EF4-FFF2-40B4-BE49-F238E27FC236}">
                <a16:creationId xmlns:a16="http://schemas.microsoft.com/office/drawing/2014/main" id="{F8E9287D-71C4-4CBB-9201-32C09543183B}"/>
              </a:ext>
            </a:extLst>
          </p:cNvPr>
          <p:cNvSpPr txBox="1">
            <a:spLocks/>
          </p:cNvSpPr>
          <p:nvPr/>
        </p:nvSpPr>
        <p:spPr>
          <a:xfrm>
            <a:off x="4301836" y="970748"/>
            <a:ext cx="4842164" cy="51451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fontAlgn="b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i="1" kern="1200" cap="none" baseline="0">
                <a:solidFill>
                  <a:schemeClr val="tx1"/>
                </a:solidFill>
                <a:latin typeface="Acumin Pro Condensed Semibold" panose="020B0506020202020204" pitchFamily="34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US" sz="2400" dirty="0"/>
          </a:p>
          <a:p>
            <a:pPr>
              <a:lnSpc>
                <a:spcPct val="100000"/>
              </a:lnSpc>
            </a:pPr>
            <a:endParaRPr lang="en-US" sz="2400" dirty="0"/>
          </a:p>
          <a:p>
            <a:pPr marL="692150" indent="-290513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/>
              <a:t>Collect accurate measurements</a:t>
            </a:r>
          </a:p>
          <a:p>
            <a:pPr marL="692150" indent="-290513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/>
              <a:t>Order parts</a:t>
            </a:r>
          </a:p>
        </p:txBody>
      </p:sp>
    </p:spTree>
    <p:extLst>
      <p:ext uri="{BB962C8B-B14F-4D97-AF65-F5344CB8AC3E}">
        <p14:creationId xmlns:p14="http://schemas.microsoft.com/office/powerpoint/2010/main" val="40548444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F09A7-CF48-9701-322A-A0BBD1C2F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241" y="1349146"/>
            <a:ext cx="7144105" cy="2308455"/>
          </a:xfrm>
        </p:spPr>
        <p:txBody>
          <a:bodyPr/>
          <a:lstStyle/>
          <a:p>
            <a:r>
              <a:rPr lang="en-US" dirty="0">
                <a:latin typeface="Acumin Pro Condensed" panose="020B0706020202020204" pitchFamily="34" charset="0"/>
              </a:rPr>
              <a:t>AN ONLINE STABILITY INDICATOR FOR REAL-TIME HYBRID SIMULATION</a:t>
            </a:r>
            <a:endParaRPr lang="en-US" b="1" dirty="0">
              <a:latin typeface="Acumin Pro Condensed Semibold" panose="020B0506020202020204" pitchFamily="34" charset="77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91BF94-59A9-105F-273E-B29E440F25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7241" y="3657601"/>
            <a:ext cx="7144105" cy="449263"/>
          </a:xfrm>
        </p:spPr>
        <p:txBody>
          <a:bodyPr/>
          <a:lstStyle/>
          <a:p>
            <a:r>
              <a:rPr lang="en-US" i="1" dirty="0">
                <a:solidFill>
                  <a:schemeClr val="bg2"/>
                </a:solidFill>
              </a:rPr>
              <a:t>Mohamed Gomaa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218A17-096C-AED1-C745-D58ECF2EFEF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7241" y="3994982"/>
            <a:ext cx="7144105" cy="449263"/>
          </a:xfrm>
        </p:spPr>
        <p:txBody>
          <a:bodyPr/>
          <a:lstStyle/>
          <a:p>
            <a:r>
              <a:rPr lang="en-US" dirty="0"/>
              <a:t>05/18/2026</a:t>
            </a:r>
          </a:p>
        </p:txBody>
      </p:sp>
    </p:spTree>
    <p:extLst>
      <p:ext uri="{BB962C8B-B14F-4D97-AF65-F5344CB8AC3E}">
        <p14:creationId xmlns:p14="http://schemas.microsoft.com/office/powerpoint/2010/main" val="14840074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Connection Design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508220E5-C120-4090-9407-40FE52FBAC24}"/>
              </a:ext>
            </a:extLst>
          </p:cNvPr>
          <p:cNvSpPr txBox="1">
            <a:spLocks/>
          </p:cNvSpPr>
          <p:nvPr/>
        </p:nvSpPr>
        <p:spPr>
          <a:xfrm>
            <a:off x="342900" y="945513"/>
            <a:ext cx="3958936" cy="51451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fontAlgn="b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i="1" kern="1200" cap="none" baseline="0">
                <a:solidFill>
                  <a:schemeClr val="tx1"/>
                </a:solidFill>
                <a:latin typeface="Acumin Pro Condensed Semibold" panose="020B0506020202020204" pitchFamily="34" charset="77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en-US" sz="2400" dirty="0"/>
              <a:t>Next Steps?</a:t>
            </a:r>
          </a:p>
          <a:p>
            <a:pPr algn="just">
              <a:lnSpc>
                <a:spcPct val="100000"/>
              </a:lnSpc>
            </a:pPr>
            <a:endParaRPr lang="en-US" sz="2400" dirty="0"/>
          </a:p>
          <a:p>
            <a:pPr marL="692150" indent="-290513" algn="just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/>
              <a:t>Design a base plate</a:t>
            </a:r>
          </a:p>
          <a:p>
            <a:pPr marL="692150" indent="-290513" algn="just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/>
              <a:t>Fit a </a:t>
            </a:r>
            <a:r>
              <a:rPr lang="en-US" sz="2400" i="0" dirty="0" err="1"/>
              <a:t>Bouc</a:t>
            </a:r>
            <a:r>
              <a:rPr lang="en-US" sz="2400" i="0" dirty="0"/>
              <a:t>-Wen model to the estimated stiffness behavior</a:t>
            </a:r>
          </a:p>
          <a:p>
            <a:pPr marL="692150" indent="-290513" algn="just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/>
              <a:t>Update the numerical model</a:t>
            </a:r>
          </a:p>
          <a:p>
            <a:pPr marL="692150" indent="-290513" algn="just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/>
              <a:t>Update the physical model using the </a:t>
            </a:r>
            <a:r>
              <a:rPr lang="en-US" sz="2400" i="0" dirty="0" err="1"/>
              <a:t>Bouc</a:t>
            </a:r>
            <a:r>
              <a:rPr lang="en-US" sz="2400" i="0" dirty="0"/>
              <a:t>-Wen</a:t>
            </a:r>
          </a:p>
          <a:p>
            <a:pPr marL="692150" indent="-290513" algn="just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>
                <a:solidFill>
                  <a:srgbClr val="C00000"/>
                </a:solidFill>
              </a:rPr>
              <a:t>Design online stiffness estimator</a:t>
            </a:r>
          </a:p>
          <a:p>
            <a:pPr marL="692150" indent="-290513" algn="just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/>
              <a:t>Run simulations</a:t>
            </a:r>
          </a:p>
          <a:p>
            <a:pPr marL="692150" indent="-290513" algn="just">
              <a:lnSpc>
                <a:spcPct val="100000"/>
              </a:lnSpc>
              <a:buFont typeface="+mj-lt"/>
              <a:buAutoNum type="arabicPeriod"/>
            </a:pPr>
            <a:endParaRPr lang="en-US" sz="2400" i="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F2A02B6-F762-456C-8FD7-ACBA578C4416}"/>
              </a:ext>
            </a:extLst>
          </p:cNvPr>
          <p:cNvCxnSpPr/>
          <p:nvPr/>
        </p:nvCxnSpPr>
        <p:spPr>
          <a:xfrm>
            <a:off x="4436915" y="1672936"/>
            <a:ext cx="0" cy="3740728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itle 3">
            <a:extLst>
              <a:ext uri="{FF2B5EF4-FFF2-40B4-BE49-F238E27FC236}">
                <a16:creationId xmlns:a16="http://schemas.microsoft.com/office/drawing/2014/main" id="{F8E9287D-71C4-4CBB-9201-32C09543183B}"/>
              </a:ext>
            </a:extLst>
          </p:cNvPr>
          <p:cNvSpPr txBox="1">
            <a:spLocks/>
          </p:cNvSpPr>
          <p:nvPr/>
        </p:nvSpPr>
        <p:spPr>
          <a:xfrm>
            <a:off x="4301836" y="970748"/>
            <a:ext cx="4842164" cy="514510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fontAlgn="b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i="1" kern="1200" cap="none" baseline="0">
                <a:solidFill>
                  <a:schemeClr val="tx1"/>
                </a:solidFill>
                <a:latin typeface="Acumin Pro Condensed Semibold" panose="020B0506020202020204" pitchFamily="34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US" sz="2400" dirty="0"/>
          </a:p>
          <a:p>
            <a:pPr>
              <a:lnSpc>
                <a:spcPct val="100000"/>
              </a:lnSpc>
            </a:pPr>
            <a:endParaRPr lang="en-US" sz="2400" dirty="0"/>
          </a:p>
          <a:p>
            <a:pPr marL="692150" indent="-290513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/>
              <a:t>Collect accurate measurements</a:t>
            </a:r>
          </a:p>
          <a:p>
            <a:pPr marL="692150" indent="-290513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/>
              <a:t>Order parts</a:t>
            </a:r>
          </a:p>
        </p:txBody>
      </p:sp>
    </p:spTree>
    <p:extLst>
      <p:ext uri="{BB962C8B-B14F-4D97-AF65-F5344CB8AC3E}">
        <p14:creationId xmlns:p14="http://schemas.microsoft.com/office/powerpoint/2010/main" val="40180122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Simulink Update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042104D-AD69-4CE6-93C0-6DD889EF8E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650" y="914103"/>
            <a:ext cx="7890700" cy="5029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0850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Simulink Update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E411F2-C8A1-4232-B0DE-9FC0878D0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965" y="1035980"/>
            <a:ext cx="7232070" cy="478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8133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Simulink Update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A3924FE-EFE1-4F66-A085-65DFAD54C0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564" y="1074862"/>
            <a:ext cx="7005104" cy="4401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43885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F09A7-CF48-9701-322A-A0BBD1C2F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241" y="1349146"/>
            <a:ext cx="7144105" cy="2308455"/>
          </a:xfrm>
        </p:spPr>
        <p:txBody>
          <a:bodyPr/>
          <a:lstStyle/>
          <a:p>
            <a:r>
              <a:rPr lang="en-US" dirty="0">
                <a:latin typeface="Acumin Pro Condensed" panose="020B0706020202020204" pitchFamily="34" charset="0"/>
              </a:rPr>
              <a:t>AN ONLINE STABILITY INDICATOR FOR REAL-TIME HYBRID SIMULATION</a:t>
            </a:r>
            <a:endParaRPr lang="en-US" b="1" dirty="0">
              <a:latin typeface="Acumin Pro Condensed Semibold" panose="020B0506020202020204" pitchFamily="34" charset="77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91BF94-59A9-105F-273E-B29E440F25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7241" y="3657601"/>
            <a:ext cx="7144105" cy="449263"/>
          </a:xfrm>
        </p:spPr>
        <p:txBody>
          <a:bodyPr/>
          <a:lstStyle/>
          <a:p>
            <a:r>
              <a:rPr lang="en-US" i="1" dirty="0">
                <a:solidFill>
                  <a:schemeClr val="bg2"/>
                </a:solidFill>
              </a:rPr>
              <a:t>Mohamed Gomaa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218A17-096C-AED1-C745-D58ECF2EFEF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7241" y="3994982"/>
            <a:ext cx="7144105" cy="449263"/>
          </a:xfrm>
        </p:spPr>
        <p:txBody>
          <a:bodyPr/>
          <a:lstStyle/>
          <a:p>
            <a:r>
              <a:rPr lang="en-US" dirty="0"/>
              <a:t>05/25/2026</a:t>
            </a:r>
          </a:p>
        </p:txBody>
      </p:sp>
    </p:spTree>
    <p:extLst>
      <p:ext uri="{BB962C8B-B14F-4D97-AF65-F5344CB8AC3E}">
        <p14:creationId xmlns:p14="http://schemas.microsoft.com/office/powerpoint/2010/main" val="27621966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Simulink Update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26694F-790A-45DF-9686-9A02075724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058943" y="-506177"/>
            <a:ext cx="2845085" cy="57482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FFD69B1-0199-42CF-9F4F-17EB332FC95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1098"/>
          <a:stretch/>
        </p:blipFill>
        <p:spPr>
          <a:xfrm>
            <a:off x="1607369" y="3818638"/>
            <a:ext cx="2918912" cy="20598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DB557AD-8982-4516-B27F-56B257A1EF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2160" y="3818638"/>
            <a:ext cx="2807084" cy="2059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7408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Setup 1 : Bolts Testing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E5BA0C-4D44-4EDF-B862-A65CE9FE4E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565" y="945513"/>
            <a:ext cx="3662796" cy="4883728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2A756D0-BB71-472F-AB1F-73D685AC176F}"/>
              </a:ext>
            </a:extLst>
          </p:cNvPr>
          <p:cNvCxnSpPr/>
          <p:nvPr/>
        </p:nvCxnSpPr>
        <p:spPr>
          <a:xfrm>
            <a:off x="4109604" y="3429000"/>
            <a:ext cx="924791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F33F9A7B-99B4-4F93-934A-B76376AEC1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6724" y="945513"/>
            <a:ext cx="3662796" cy="4883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796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Setup 1 : Bolts Testing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33F9A7B-99B4-4F93-934A-B76376AEC1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064" y="987136"/>
            <a:ext cx="3662796" cy="488372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75695F4-CA72-466E-8F9E-51D0CFCF7F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8304" y="1111826"/>
            <a:ext cx="3569278" cy="4759038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D2FE730-44AC-4A17-BA81-CE7BEC5D60B9}"/>
              </a:ext>
            </a:extLst>
          </p:cNvPr>
          <p:cNvCxnSpPr/>
          <p:nvPr/>
        </p:nvCxnSpPr>
        <p:spPr>
          <a:xfrm flipV="1">
            <a:off x="6563360" y="2164080"/>
            <a:ext cx="40640" cy="27432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  <a:effectLst>
            <a:outerShdw blurRad="38100" sx="102000" sy="102000" algn="ctr" rotWithShape="0">
              <a:prstClr val="black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8690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Setup 2 : </a:t>
            </a:r>
            <a:r>
              <a:rPr lang="en-US" dirty="0" err="1">
                <a:solidFill>
                  <a:schemeClr val="bg1"/>
                </a:solidFill>
              </a:rPr>
              <a:t>Gaurave’s</a:t>
            </a:r>
            <a:r>
              <a:rPr lang="en-US" dirty="0">
                <a:solidFill>
                  <a:schemeClr val="bg1"/>
                </a:solidFill>
              </a:rPr>
              <a:t> Setup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708A66E7-6A97-4577-A345-6D90CCEB74F6}"/>
              </a:ext>
            </a:extLst>
          </p:cNvPr>
          <p:cNvSpPr txBox="1">
            <a:spLocks/>
          </p:cNvSpPr>
          <p:nvPr/>
        </p:nvSpPr>
        <p:spPr>
          <a:xfrm>
            <a:off x="342899" y="945513"/>
            <a:ext cx="5746174" cy="283677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fontAlgn="b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i="1" kern="1200" cap="none" baseline="0">
                <a:solidFill>
                  <a:schemeClr val="tx1"/>
                </a:solidFill>
                <a:latin typeface="Acumin Pro Condensed Semibold" panose="020B0506020202020204" pitchFamily="34" charset="77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en-US" sz="2400" dirty="0"/>
              <a:t>Current Status</a:t>
            </a:r>
          </a:p>
          <a:p>
            <a:pPr marL="692150" indent="-290513" algn="just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/>
              <a:t>Actuator Connected (Not fixed yet)</a:t>
            </a:r>
          </a:p>
          <a:p>
            <a:pPr marL="692150" indent="-290513" algn="just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/>
              <a:t>DAQ will not be available (we will rely on </a:t>
            </a:r>
            <a:r>
              <a:rPr lang="en-US" sz="2400" i="0" dirty="0" err="1"/>
              <a:t>Speedgoat</a:t>
            </a:r>
            <a:r>
              <a:rPr lang="en-US" sz="2400" i="0" dirty="0"/>
              <a:t> readings)</a:t>
            </a:r>
          </a:p>
          <a:p>
            <a:pPr marL="692150" indent="-290513" algn="just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/>
              <a:t>5 Specimens are available (Not the same)</a:t>
            </a:r>
          </a:p>
          <a:p>
            <a:pPr marL="692150" indent="-290513" algn="just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/>
              <a:t>Timeline: Until the mid of July</a:t>
            </a:r>
          </a:p>
          <a:p>
            <a:pPr marL="692150" indent="-290513" algn="just">
              <a:lnSpc>
                <a:spcPct val="100000"/>
              </a:lnSpc>
              <a:buFont typeface="+mj-lt"/>
              <a:buAutoNum type="arabicPeriod"/>
            </a:pPr>
            <a:endParaRPr lang="en-US" sz="2400" i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9F97B7-85B0-4CE6-9EC7-47FC5A5A43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0430" y="982650"/>
            <a:ext cx="2709084" cy="487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6639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Setup 2 : </a:t>
            </a:r>
            <a:r>
              <a:rPr lang="en-US" dirty="0" err="1">
                <a:solidFill>
                  <a:schemeClr val="bg1"/>
                </a:solidFill>
              </a:rPr>
              <a:t>Gaurave’s</a:t>
            </a:r>
            <a:r>
              <a:rPr lang="en-US" dirty="0">
                <a:solidFill>
                  <a:schemeClr val="bg1"/>
                </a:solidFill>
              </a:rPr>
              <a:t> Setup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708A66E7-6A97-4577-A345-6D90CCEB74F6}"/>
              </a:ext>
            </a:extLst>
          </p:cNvPr>
          <p:cNvSpPr txBox="1">
            <a:spLocks/>
          </p:cNvSpPr>
          <p:nvPr/>
        </p:nvSpPr>
        <p:spPr>
          <a:xfrm>
            <a:off x="342900" y="945513"/>
            <a:ext cx="8707582" cy="207824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fontAlgn="b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i="1" kern="1200" cap="none" baseline="0">
                <a:solidFill>
                  <a:schemeClr val="tx1"/>
                </a:solidFill>
                <a:latin typeface="Acumin Pro Condensed Semibold" panose="020B0506020202020204" pitchFamily="34" charset="77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en-US" sz="2400" dirty="0"/>
              <a:t>Completed</a:t>
            </a:r>
          </a:p>
          <a:p>
            <a:pPr marL="692150" indent="-290513" algn="just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/>
              <a:t>Simulink file for the identification is ready</a:t>
            </a:r>
          </a:p>
          <a:p>
            <a:pPr marL="692150" indent="-290513" algn="just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/>
              <a:t>Readings are configured with the setup (force is tested and working)</a:t>
            </a:r>
          </a:p>
          <a:p>
            <a:pPr marL="692150" indent="-290513" algn="just">
              <a:lnSpc>
                <a:spcPct val="100000"/>
              </a:lnSpc>
              <a:buFont typeface="+mj-lt"/>
              <a:buAutoNum type="arabicPeriod"/>
            </a:pPr>
            <a:r>
              <a:rPr lang="en-US" sz="2400" i="0" dirty="0"/>
              <a:t>Calibration is still needed</a:t>
            </a:r>
          </a:p>
          <a:p>
            <a:pPr marL="692150" indent="-290513" algn="just">
              <a:lnSpc>
                <a:spcPct val="100000"/>
              </a:lnSpc>
              <a:buFont typeface="+mj-lt"/>
              <a:buAutoNum type="arabicPeriod"/>
            </a:pPr>
            <a:endParaRPr lang="en-US" sz="2400" i="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24D36D5-AD0D-40E3-A92C-E375280033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936" y="2783525"/>
            <a:ext cx="5544127" cy="311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21506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Setup 2 : </a:t>
            </a:r>
            <a:r>
              <a:rPr lang="en-US" dirty="0" err="1">
                <a:solidFill>
                  <a:schemeClr val="bg1"/>
                </a:solidFill>
              </a:rPr>
              <a:t>Gaurave’s</a:t>
            </a:r>
            <a:r>
              <a:rPr lang="en-US" dirty="0">
                <a:solidFill>
                  <a:schemeClr val="bg1"/>
                </a:solidFill>
              </a:rPr>
              <a:t> Setup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708A66E7-6A97-4577-A345-6D90CCEB74F6}"/>
              </a:ext>
            </a:extLst>
          </p:cNvPr>
          <p:cNvSpPr txBox="1">
            <a:spLocks/>
          </p:cNvSpPr>
          <p:nvPr/>
        </p:nvSpPr>
        <p:spPr>
          <a:xfrm>
            <a:off x="4667031" y="1097912"/>
            <a:ext cx="4134069" cy="303147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fontAlgn="b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i="1" kern="1200" cap="none" baseline="0">
                <a:solidFill>
                  <a:schemeClr val="tx1"/>
                </a:solidFill>
                <a:latin typeface="Acumin Pro Condensed Semibold" panose="020B0506020202020204" pitchFamily="34" charset="77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en-US" sz="2400" dirty="0"/>
              <a:t>Concerns</a:t>
            </a:r>
          </a:p>
          <a:p>
            <a:pPr marL="692150" indent="-290513" algn="just">
              <a:lnSpc>
                <a:spcPct val="120000"/>
              </a:lnSpc>
              <a:buFont typeface="+mj-lt"/>
              <a:buAutoNum type="arabicPeriod"/>
            </a:pPr>
            <a:r>
              <a:rPr lang="en-US" sz="2400" i="0" dirty="0"/>
              <a:t>Coordinating with Kevin</a:t>
            </a:r>
          </a:p>
          <a:p>
            <a:pPr marL="692150" indent="-290513">
              <a:lnSpc>
                <a:spcPct val="120000"/>
              </a:lnSpc>
              <a:buFont typeface="+mj-lt"/>
              <a:buAutoNum type="arabicPeriod"/>
            </a:pPr>
            <a:r>
              <a:rPr lang="en-US" sz="2400" b="0" i="0" dirty="0"/>
              <a:t>I would like to install an accelerometer, but it seems that there is no signal conditioner available</a:t>
            </a:r>
            <a:br>
              <a:rPr lang="en-US" sz="2400" b="0" i="0" dirty="0"/>
            </a:br>
            <a:endParaRPr lang="en-US" sz="500" i="0" dirty="0"/>
          </a:p>
          <a:p>
            <a:pPr marL="692150" indent="-290513" algn="just">
              <a:lnSpc>
                <a:spcPct val="100000"/>
              </a:lnSpc>
              <a:buFont typeface="+mj-lt"/>
              <a:buAutoNum type="arabicPeriod"/>
            </a:pPr>
            <a:endParaRPr lang="en-US" sz="2400" i="0" dirty="0"/>
          </a:p>
          <a:p>
            <a:pPr marL="692150" indent="-290513" algn="just">
              <a:lnSpc>
                <a:spcPct val="100000"/>
              </a:lnSpc>
              <a:buFont typeface="+mj-lt"/>
              <a:buAutoNum type="arabicPeriod"/>
            </a:pPr>
            <a:endParaRPr lang="en-US" sz="2400" i="0" dirty="0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282706FF-2658-4608-AC02-EDEBB2722079}"/>
              </a:ext>
            </a:extLst>
          </p:cNvPr>
          <p:cNvSpPr txBox="1">
            <a:spLocks/>
          </p:cNvSpPr>
          <p:nvPr/>
        </p:nvSpPr>
        <p:spPr>
          <a:xfrm>
            <a:off x="152400" y="1097912"/>
            <a:ext cx="4862945" cy="524746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685800" rtl="0" eaLnBrk="1" fontAlgn="b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i="1" kern="1200" cap="none" baseline="0">
                <a:solidFill>
                  <a:schemeClr val="tx1"/>
                </a:solidFill>
                <a:latin typeface="Acumin Pro Condensed Semibold" panose="020B0506020202020204" pitchFamily="34" charset="77"/>
                <a:ea typeface="+mj-ea"/>
                <a:cs typeface="+mj-cs"/>
              </a:defRPr>
            </a:lvl1pPr>
          </a:lstStyle>
          <a:p>
            <a:pPr algn="just">
              <a:lnSpc>
                <a:spcPct val="110000"/>
              </a:lnSpc>
            </a:pPr>
            <a:r>
              <a:rPr lang="en-US" sz="2400" dirty="0"/>
              <a:t>Next Steps</a:t>
            </a:r>
          </a:p>
          <a:p>
            <a:pPr marL="692150" indent="-290513" algn="just">
              <a:lnSpc>
                <a:spcPct val="110000"/>
              </a:lnSpc>
              <a:buFont typeface="+mj-lt"/>
              <a:buAutoNum type="arabicPeriod"/>
            </a:pPr>
            <a:r>
              <a:rPr lang="en-US" sz="2400" i="0" dirty="0"/>
              <a:t>Configure external commands</a:t>
            </a:r>
          </a:p>
          <a:p>
            <a:pPr marL="692150" indent="-290513" algn="just">
              <a:lnSpc>
                <a:spcPct val="110000"/>
              </a:lnSpc>
              <a:buFont typeface="+mj-lt"/>
              <a:buAutoNum type="arabicPeriod"/>
            </a:pPr>
            <a:r>
              <a:rPr lang="en-US" sz="2400" i="0" dirty="0"/>
              <a:t>Calibrate all </a:t>
            </a:r>
            <a:r>
              <a:rPr lang="en-US" sz="2400" i="0" dirty="0" err="1"/>
              <a:t>Speedgoat</a:t>
            </a:r>
            <a:r>
              <a:rPr lang="en-US" sz="2400" i="0" dirty="0"/>
              <a:t> signals</a:t>
            </a:r>
          </a:p>
          <a:p>
            <a:pPr marL="692150" indent="-290513" algn="just">
              <a:lnSpc>
                <a:spcPct val="110000"/>
              </a:lnSpc>
              <a:buFont typeface="+mj-lt"/>
              <a:buAutoNum type="arabicPeriod"/>
            </a:pPr>
            <a:r>
              <a:rPr lang="en-US" sz="2400" i="0" dirty="0"/>
              <a:t>Disconnected specimen</a:t>
            </a:r>
          </a:p>
          <a:p>
            <a:pPr marL="1090613" lvl="1" indent="-233363" algn="just">
              <a:lnSpc>
                <a:spcPct val="110000"/>
              </a:lnSpc>
              <a:buFont typeface="+mj-lt"/>
              <a:buAutoNum type="romanUcPeriod"/>
            </a:pPr>
            <a:r>
              <a:rPr lang="en-US" sz="2000" dirty="0"/>
              <a:t>Tuning</a:t>
            </a:r>
          </a:p>
          <a:p>
            <a:pPr marL="1090613" lvl="1" indent="-233363" algn="just">
              <a:lnSpc>
                <a:spcPct val="110000"/>
              </a:lnSpc>
              <a:buFont typeface="+mj-lt"/>
              <a:buAutoNum type="romanUcPeriod"/>
            </a:pPr>
            <a:r>
              <a:rPr lang="en-US" sz="2000" i="0" dirty="0"/>
              <a:t>Identification</a:t>
            </a:r>
          </a:p>
          <a:p>
            <a:pPr marL="685800" indent="-285750" algn="just">
              <a:lnSpc>
                <a:spcPct val="110000"/>
              </a:lnSpc>
              <a:buFont typeface="+mj-lt"/>
              <a:buAutoNum type="arabicPeriod"/>
            </a:pPr>
            <a:r>
              <a:rPr lang="en-US" sz="2400" i="0" dirty="0"/>
              <a:t>Connected specimen</a:t>
            </a:r>
          </a:p>
          <a:p>
            <a:pPr marL="1090613" lvl="1" indent="-233363" algn="just">
              <a:lnSpc>
                <a:spcPct val="110000"/>
              </a:lnSpc>
              <a:buFont typeface="+mj-lt"/>
              <a:buAutoNum type="romanUcPeriod"/>
            </a:pPr>
            <a:r>
              <a:rPr lang="en-US" sz="2000" dirty="0"/>
              <a:t>Tuning</a:t>
            </a:r>
          </a:p>
          <a:p>
            <a:pPr marL="1090613" lvl="1" indent="-233363" algn="just">
              <a:lnSpc>
                <a:spcPct val="110000"/>
              </a:lnSpc>
              <a:buFont typeface="+mj-lt"/>
              <a:buAutoNum type="romanUcPeriod"/>
            </a:pPr>
            <a:r>
              <a:rPr lang="en-US" sz="2000" dirty="0"/>
              <a:t>Identification</a:t>
            </a:r>
          </a:p>
          <a:p>
            <a:pPr marL="1090613" lvl="1" indent="-233363" algn="just">
              <a:lnSpc>
                <a:spcPct val="110000"/>
              </a:lnSpc>
              <a:buFont typeface="+mj-lt"/>
              <a:buAutoNum type="romanUcPeriod"/>
            </a:pPr>
            <a:r>
              <a:rPr lang="en-US" sz="2000" dirty="0"/>
              <a:t> Designing outer controller</a:t>
            </a:r>
          </a:p>
          <a:p>
            <a:pPr marL="633413" indent="-233363" algn="just">
              <a:lnSpc>
                <a:spcPct val="110000"/>
              </a:lnSpc>
              <a:buFont typeface="+mj-lt"/>
              <a:buAutoNum type="arabicPeriod"/>
            </a:pPr>
            <a:r>
              <a:rPr lang="en-US" sz="2400" i="0" dirty="0"/>
              <a:t> Analytical Analysis</a:t>
            </a:r>
          </a:p>
          <a:p>
            <a:pPr marL="1090613" lvl="1" indent="-233363" algn="just">
              <a:lnSpc>
                <a:spcPct val="110000"/>
              </a:lnSpc>
              <a:buFont typeface="+mj-lt"/>
              <a:buAutoNum type="romanUcPeriod"/>
            </a:pPr>
            <a:r>
              <a:rPr lang="en-US" sz="2000" dirty="0"/>
              <a:t>Designing num substructure</a:t>
            </a:r>
          </a:p>
          <a:p>
            <a:pPr marL="1090613" lvl="1" indent="-233363" algn="just">
              <a:lnSpc>
                <a:spcPct val="110000"/>
              </a:lnSpc>
              <a:buFont typeface="+mj-lt"/>
              <a:buAutoNum type="romanUcPeriod"/>
            </a:pPr>
            <a:r>
              <a:rPr lang="en-US" sz="2000" dirty="0"/>
              <a:t> Stability Analysis</a:t>
            </a:r>
          </a:p>
          <a:p>
            <a:pPr marL="1090613" lvl="1" indent="-233363" algn="just">
              <a:lnSpc>
                <a:spcPct val="110000"/>
              </a:lnSpc>
              <a:buFont typeface="+mj-lt"/>
              <a:buAutoNum type="romanUcPeriod"/>
            </a:pPr>
            <a:r>
              <a:rPr lang="en-US" sz="2000" dirty="0">
                <a:solidFill>
                  <a:srgbClr val="FF0000"/>
                </a:solidFill>
              </a:rPr>
              <a:t> Online stiffness estimator</a:t>
            </a:r>
          </a:p>
          <a:p>
            <a:pPr marL="857250" lvl="1" algn="just">
              <a:lnSpc>
                <a:spcPct val="110000"/>
              </a:lnSpc>
            </a:pPr>
            <a:r>
              <a:rPr lang="en-US" dirty="0"/>
              <a:t>			</a:t>
            </a:r>
          </a:p>
          <a:p>
            <a:pPr marL="1143000" lvl="1" indent="-285750" algn="just">
              <a:lnSpc>
                <a:spcPct val="110000"/>
              </a:lnSpc>
              <a:buFont typeface="+mj-lt"/>
              <a:buAutoNum type="romanUcPeriod"/>
            </a:pPr>
            <a:endParaRPr lang="en-US" sz="500" i="0" dirty="0"/>
          </a:p>
          <a:p>
            <a:pPr marL="692150" indent="-290513" algn="just">
              <a:lnSpc>
                <a:spcPct val="110000"/>
              </a:lnSpc>
              <a:buFont typeface="+mj-lt"/>
              <a:buAutoNum type="arabicPeriod"/>
            </a:pPr>
            <a:endParaRPr lang="en-US" sz="2400" i="0" dirty="0"/>
          </a:p>
          <a:p>
            <a:pPr marL="692150" indent="-290513" algn="just">
              <a:lnSpc>
                <a:spcPct val="110000"/>
              </a:lnSpc>
              <a:buFont typeface="+mj-lt"/>
              <a:buAutoNum type="arabicPeriod"/>
            </a:pPr>
            <a:endParaRPr lang="en-US" sz="2400" i="0" dirty="0"/>
          </a:p>
        </p:txBody>
      </p:sp>
    </p:spTree>
    <p:extLst>
      <p:ext uri="{BB962C8B-B14F-4D97-AF65-F5344CB8AC3E}">
        <p14:creationId xmlns:p14="http://schemas.microsoft.com/office/powerpoint/2010/main" val="220809884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F09A7-CF48-9701-322A-A0BBD1C2F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241" y="1349146"/>
            <a:ext cx="7144105" cy="2308455"/>
          </a:xfrm>
        </p:spPr>
        <p:txBody>
          <a:bodyPr/>
          <a:lstStyle/>
          <a:p>
            <a:r>
              <a:rPr lang="en-US" dirty="0">
                <a:latin typeface="Acumin Pro Condensed" panose="020B0706020202020204" pitchFamily="34" charset="0"/>
              </a:rPr>
              <a:t>AN ONLINE STABILITY INDICATOR FOR REAL-TIME HYBRID SIMULATION</a:t>
            </a:r>
            <a:endParaRPr lang="en-US" b="1" dirty="0">
              <a:latin typeface="Acumin Pro Condensed Semibold" panose="020B0506020202020204" pitchFamily="34" charset="77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91BF94-59A9-105F-273E-B29E440F25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7241" y="3657601"/>
            <a:ext cx="7144105" cy="449263"/>
          </a:xfrm>
        </p:spPr>
        <p:txBody>
          <a:bodyPr/>
          <a:lstStyle/>
          <a:p>
            <a:r>
              <a:rPr lang="en-US" i="1" dirty="0">
                <a:solidFill>
                  <a:schemeClr val="bg2"/>
                </a:solidFill>
              </a:rPr>
              <a:t>Mohamed Gomaa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218A17-096C-AED1-C745-D58ECF2EFEF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7241" y="3994982"/>
            <a:ext cx="7144105" cy="449263"/>
          </a:xfrm>
        </p:spPr>
        <p:txBody>
          <a:bodyPr/>
          <a:lstStyle/>
          <a:p>
            <a:r>
              <a:rPr lang="en-US" dirty="0"/>
              <a:t>06/04/2026</a:t>
            </a:r>
          </a:p>
        </p:txBody>
      </p:sp>
    </p:spTree>
    <p:extLst>
      <p:ext uri="{BB962C8B-B14F-4D97-AF65-F5344CB8AC3E}">
        <p14:creationId xmlns:p14="http://schemas.microsoft.com/office/powerpoint/2010/main" val="24185738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System Identification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2" name="WhatsApp Video 2026-06-03 at 6.11.13 PM">
            <a:hlinkClick r:id="" action="ppaction://media"/>
            <a:extLst>
              <a:ext uri="{FF2B5EF4-FFF2-40B4-BE49-F238E27FC236}">
                <a16:creationId xmlns:a16="http://schemas.microsoft.com/office/drawing/2014/main" id="{3794723F-72CA-4DC3-B697-A48B8BA7FE9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6857" y="945513"/>
            <a:ext cx="8746614" cy="4929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21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System Identification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F5DE626C-0D51-44F0-A228-9AB5076741A7}"/>
              </a:ext>
            </a:extLst>
          </p:cNvPr>
          <p:cNvSpPr txBox="1">
            <a:spLocks/>
          </p:cNvSpPr>
          <p:nvPr/>
        </p:nvSpPr>
        <p:spPr>
          <a:xfrm>
            <a:off x="351064" y="823477"/>
            <a:ext cx="8553945" cy="498504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fontAlgn="b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i="1" kern="1200" cap="none" baseline="0">
                <a:solidFill>
                  <a:schemeClr val="tx1"/>
                </a:solidFill>
                <a:latin typeface="Acumin Pro Condensed Semibold" panose="020B0506020202020204" pitchFamily="34" charset="77"/>
                <a:ea typeface="+mj-ea"/>
                <a:cs typeface="+mj-cs"/>
              </a:defRPr>
            </a:lvl1pPr>
          </a:lstStyle>
          <a:p>
            <a:pPr marL="401637">
              <a:lnSpc>
                <a:spcPct val="120000"/>
              </a:lnSpc>
            </a:pPr>
            <a:r>
              <a:rPr lang="en-US" sz="2400" b="0" i="0" dirty="0"/>
              <a:t>BLWN</a:t>
            </a:r>
            <a:br>
              <a:rPr lang="en-US" sz="2400" b="0" i="0" dirty="0"/>
            </a:br>
            <a:br>
              <a:rPr lang="en-US" sz="2400" b="0" i="0" dirty="0"/>
            </a:br>
            <a:r>
              <a:rPr lang="en-US" sz="2400" b="0" i="0" dirty="0"/>
              <a:t>- Amplitude is selected to achieve SNR (Signal to Noise Ratio) above 10 which was around 2 to 3mm</a:t>
            </a:r>
            <a:br>
              <a:rPr lang="en-US" sz="2400" b="0" i="0" dirty="0"/>
            </a:br>
            <a:br>
              <a:rPr lang="en-US" sz="2400" b="0" i="0" dirty="0"/>
            </a:br>
            <a:r>
              <a:rPr lang="en-US" sz="2400" b="0" i="0" dirty="0"/>
              <a:t>- Frequency was increased gradually</a:t>
            </a:r>
            <a:br>
              <a:rPr lang="en-US" sz="2400" b="0" i="0" dirty="0"/>
            </a:br>
            <a:r>
              <a:rPr lang="en-US" sz="2400" b="0" i="0" dirty="0"/>
              <a:t>20 Hz was achieved (while RTHS is expected to be at around 5 to 10Hz)</a:t>
            </a:r>
            <a:br>
              <a:rPr lang="en-US" sz="2400" b="0" i="0" dirty="0"/>
            </a:br>
            <a:endParaRPr lang="en-US" sz="500" i="0" dirty="0"/>
          </a:p>
          <a:p>
            <a:pPr marL="692150" indent="-290513" algn="just">
              <a:lnSpc>
                <a:spcPct val="100000"/>
              </a:lnSpc>
              <a:buFont typeface="+mj-lt"/>
              <a:buAutoNum type="arabicPeriod"/>
            </a:pPr>
            <a:endParaRPr lang="en-US" sz="2400" i="0" dirty="0"/>
          </a:p>
          <a:p>
            <a:pPr marL="692150" indent="-290513" algn="just">
              <a:lnSpc>
                <a:spcPct val="100000"/>
              </a:lnSpc>
              <a:buFont typeface="+mj-lt"/>
              <a:buAutoNum type="arabicPeriod"/>
            </a:pPr>
            <a:endParaRPr lang="en-US" sz="2400" i="0" dirty="0"/>
          </a:p>
        </p:txBody>
      </p:sp>
    </p:spTree>
    <p:extLst>
      <p:ext uri="{BB962C8B-B14F-4D97-AF65-F5344CB8AC3E}">
        <p14:creationId xmlns:p14="http://schemas.microsoft.com/office/powerpoint/2010/main" val="411714711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System Identification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17B9C7-3DF0-4E81-A9FC-D9D5752991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845" y="914709"/>
            <a:ext cx="7876310" cy="5028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41583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System Identification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E3F34FD-7E2A-49A8-AE11-F796C23789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60847"/>
            <a:ext cx="9144000" cy="4736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8843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System Identification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CD9DA73-F9B4-499B-9BB1-8B45892B00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00125"/>
            <a:ext cx="9144000" cy="24288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B950F7-B6B0-4C48-A44D-87C4F29BF0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382832"/>
            <a:ext cx="9144000" cy="242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40871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System Identification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F64096-A161-43D6-9652-0FD6B61793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71081"/>
            <a:ext cx="9144000" cy="24788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6135C4E-7BC1-471F-8E16-2AA8659C22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2736" y="895396"/>
            <a:ext cx="9144000" cy="15592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6141CE-C387-4393-A018-CBB27313BF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569713"/>
            <a:ext cx="9144000" cy="16182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802B4E6-C2C7-42C3-B48C-62A87526D60A}"/>
              </a:ext>
            </a:extLst>
          </p:cNvPr>
          <p:cNvSpPr txBox="1"/>
          <p:nvPr/>
        </p:nvSpPr>
        <p:spPr>
          <a:xfrm>
            <a:off x="550719" y="5593272"/>
            <a:ext cx="1070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50% OS</a:t>
            </a:r>
          </a:p>
        </p:txBody>
      </p:sp>
    </p:spTree>
    <p:extLst>
      <p:ext uri="{BB962C8B-B14F-4D97-AF65-F5344CB8AC3E}">
        <p14:creationId xmlns:p14="http://schemas.microsoft.com/office/powerpoint/2010/main" val="97922855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System Identification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D33C7D5-D450-43A4-B28B-41F032A6D5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5256"/>
          <a:stretch/>
        </p:blipFill>
        <p:spPr>
          <a:xfrm>
            <a:off x="0" y="1488081"/>
            <a:ext cx="9144000" cy="172748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8E6B358-4608-4F3D-A0F3-9EE6B28F6D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656236"/>
            <a:ext cx="9144000" cy="881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43850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System Identification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0A43068-1BE8-4A44-A033-BC76A9B0A1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794" y="1028700"/>
            <a:ext cx="3546076" cy="47281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CACFFF5-D770-43D6-B906-3BDF3DFBA5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3707" y="1020593"/>
            <a:ext cx="3558236" cy="4744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75920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Acceleration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6E231B-30B0-4558-AE2C-BECF518C55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20181"/>
            <a:ext cx="9144000" cy="15592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EBA8C9E-837A-4EE8-A34F-7151C001D9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438501"/>
            <a:ext cx="9144000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58854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F09A7-CF48-9701-322A-A0BBD1C2F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241" y="1349146"/>
            <a:ext cx="7144105" cy="2308455"/>
          </a:xfrm>
        </p:spPr>
        <p:txBody>
          <a:bodyPr/>
          <a:lstStyle/>
          <a:p>
            <a:r>
              <a:rPr lang="en-US" dirty="0">
                <a:latin typeface="Acumin Pro Condensed" panose="020B0706020202020204" pitchFamily="34" charset="0"/>
              </a:rPr>
              <a:t>AN ONLINE STABILITY INDICATOR FOR REAL-TIME HYBRID SIMULATION</a:t>
            </a:r>
            <a:endParaRPr lang="en-US" b="1" dirty="0">
              <a:latin typeface="Acumin Pro Condensed Semibold" panose="020B0506020202020204" pitchFamily="34" charset="77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91BF94-59A9-105F-273E-B29E440F25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7241" y="3657601"/>
            <a:ext cx="7144105" cy="449263"/>
          </a:xfrm>
        </p:spPr>
        <p:txBody>
          <a:bodyPr/>
          <a:lstStyle/>
          <a:p>
            <a:r>
              <a:rPr lang="en-US" i="1" dirty="0">
                <a:solidFill>
                  <a:schemeClr val="bg2"/>
                </a:solidFill>
              </a:rPr>
              <a:t>Mohamed Gomaa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218A17-096C-AED1-C745-D58ECF2EFEF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7241" y="3994982"/>
            <a:ext cx="7144105" cy="449263"/>
          </a:xfrm>
        </p:spPr>
        <p:txBody>
          <a:bodyPr/>
          <a:lstStyle/>
          <a:p>
            <a:r>
              <a:rPr lang="en-US" dirty="0"/>
              <a:t>06/18/2026</a:t>
            </a:r>
          </a:p>
        </p:txBody>
      </p:sp>
    </p:spTree>
    <p:extLst>
      <p:ext uri="{BB962C8B-B14F-4D97-AF65-F5344CB8AC3E}">
        <p14:creationId xmlns:p14="http://schemas.microsoft.com/office/powerpoint/2010/main" val="25883140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Steel Column Setup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282706FF-2658-4608-AC02-EDEBB2722079}"/>
              </a:ext>
            </a:extLst>
          </p:cNvPr>
          <p:cNvSpPr txBox="1">
            <a:spLocks/>
          </p:cNvSpPr>
          <p:nvPr/>
        </p:nvSpPr>
        <p:spPr>
          <a:xfrm>
            <a:off x="152400" y="1097912"/>
            <a:ext cx="5011882" cy="52474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fontAlgn="b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i="1" kern="1200" cap="none" baseline="0">
                <a:solidFill>
                  <a:schemeClr val="tx1"/>
                </a:solidFill>
                <a:latin typeface="Acumin Pro Condensed Semibold" panose="020B0506020202020204" pitchFamily="34" charset="77"/>
                <a:ea typeface="+mj-ea"/>
                <a:cs typeface="+mj-cs"/>
              </a:defRPr>
            </a:lvl1pPr>
          </a:lstStyle>
          <a:p>
            <a:pPr algn="just">
              <a:lnSpc>
                <a:spcPct val="110000"/>
              </a:lnSpc>
            </a:pPr>
            <a:r>
              <a:rPr lang="en-US" sz="2400" dirty="0"/>
              <a:t>Outline</a:t>
            </a:r>
          </a:p>
          <a:p>
            <a:pPr marL="692150" indent="-290513" algn="just">
              <a:lnSpc>
                <a:spcPct val="110000"/>
              </a:lnSpc>
              <a:buFont typeface="+mj-lt"/>
              <a:buAutoNum type="arabicPeriod"/>
            </a:pPr>
            <a:r>
              <a:rPr lang="en-US" sz="2400" i="0" dirty="0"/>
              <a:t>Simulink Features</a:t>
            </a:r>
          </a:p>
          <a:p>
            <a:pPr marL="692150" indent="-290513" algn="just">
              <a:lnSpc>
                <a:spcPct val="110000"/>
              </a:lnSpc>
              <a:buFont typeface="+mj-lt"/>
              <a:buAutoNum type="arabicPeriod"/>
            </a:pPr>
            <a:r>
              <a:rPr lang="en-US" sz="2400" i="0" dirty="0"/>
              <a:t>Test Procedure</a:t>
            </a:r>
          </a:p>
          <a:p>
            <a:pPr marL="685800" indent="-285750" algn="just">
              <a:lnSpc>
                <a:spcPct val="110000"/>
              </a:lnSpc>
              <a:buFont typeface="+mj-lt"/>
              <a:buAutoNum type="arabicPeriod"/>
            </a:pPr>
            <a:r>
              <a:rPr lang="en-US" sz="2400" i="0" dirty="0"/>
              <a:t>Tuning</a:t>
            </a:r>
          </a:p>
          <a:p>
            <a:pPr marL="1090613" lvl="1" indent="-233363" algn="just">
              <a:lnSpc>
                <a:spcPct val="110000"/>
              </a:lnSpc>
              <a:buFont typeface="+mj-lt"/>
              <a:buAutoNum type="romanUcPeriod"/>
            </a:pPr>
            <a:r>
              <a:rPr lang="en-US" sz="2400" i="0" dirty="0"/>
              <a:t> Inner Controller</a:t>
            </a:r>
          </a:p>
          <a:p>
            <a:pPr marL="1090613" lvl="1" indent="-233363" algn="just">
              <a:lnSpc>
                <a:spcPct val="110000"/>
              </a:lnSpc>
              <a:buFont typeface="+mj-lt"/>
              <a:buAutoNum type="romanUcPeriod"/>
            </a:pPr>
            <a:r>
              <a:rPr lang="en-US" sz="2400" dirty="0"/>
              <a:t> Outer Controller</a:t>
            </a:r>
          </a:p>
          <a:p>
            <a:pPr marL="633413" indent="-233363" algn="just">
              <a:lnSpc>
                <a:spcPct val="110000"/>
              </a:lnSpc>
              <a:buFont typeface="+mj-lt"/>
              <a:buAutoNum type="arabicPeriod"/>
            </a:pPr>
            <a:r>
              <a:rPr lang="en-US" sz="2400" i="0" dirty="0"/>
              <a:t>Parametric Model Issue</a:t>
            </a:r>
          </a:p>
          <a:p>
            <a:pPr marL="633413" indent="-233363" algn="just">
              <a:lnSpc>
                <a:spcPct val="110000"/>
              </a:lnSpc>
              <a:buFont typeface="+mj-lt"/>
              <a:buAutoNum type="arabicPeriod"/>
            </a:pPr>
            <a:r>
              <a:rPr lang="en-US" sz="2400" i="0" dirty="0"/>
              <a:t>Online Stiffness Estimation</a:t>
            </a:r>
          </a:p>
          <a:p>
            <a:pPr marL="633413" indent="-233363" algn="just">
              <a:lnSpc>
                <a:spcPct val="110000"/>
              </a:lnSpc>
              <a:buFont typeface="+mj-lt"/>
              <a:buAutoNum type="arabicPeriod"/>
            </a:pPr>
            <a:r>
              <a:rPr lang="en-US" sz="2400" i="0" dirty="0"/>
              <a:t>Initial Stability Analysis Methodology </a:t>
            </a:r>
          </a:p>
          <a:p>
            <a:pPr marL="633413" indent="-233363" algn="just">
              <a:lnSpc>
                <a:spcPct val="110000"/>
              </a:lnSpc>
              <a:buFont typeface="+mj-lt"/>
              <a:buAutoNum type="arabicPeriod"/>
            </a:pPr>
            <a:r>
              <a:rPr lang="en-US" sz="2400" i="0" dirty="0"/>
              <a:t>Next Steps</a:t>
            </a:r>
          </a:p>
          <a:p>
            <a:pPr marL="857250" lvl="1" algn="just">
              <a:lnSpc>
                <a:spcPct val="110000"/>
              </a:lnSpc>
            </a:pPr>
            <a:r>
              <a:rPr lang="en-US" dirty="0"/>
              <a:t>			</a:t>
            </a:r>
          </a:p>
          <a:p>
            <a:pPr marL="1143000" lvl="1" indent="-285750" algn="just">
              <a:lnSpc>
                <a:spcPct val="110000"/>
              </a:lnSpc>
              <a:buFont typeface="+mj-lt"/>
              <a:buAutoNum type="romanUcPeriod"/>
            </a:pPr>
            <a:endParaRPr lang="en-US" sz="500" i="0" dirty="0"/>
          </a:p>
          <a:p>
            <a:pPr marL="692150" indent="-290513" algn="just">
              <a:lnSpc>
                <a:spcPct val="110000"/>
              </a:lnSpc>
              <a:buFont typeface="+mj-lt"/>
              <a:buAutoNum type="arabicPeriod"/>
            </a:pPr>
            <a:endParaRPr lang="en-US" sz="2400" i="0" dirty="0"/>
          </a:p>
          <a:p>
            <a:pPr marL="692150" indent="-290513" algn="just">
              <a:lnSpc>
                <a:spcPct val="110000"/>
              </a:lnSpc>
              <a:buFont typeface="+mj-lt"/>
              <a:buAutoNum type="arabicPeriod"/>
            </a:pPr>
            <a:endParaRPr lang="en-US" sz="2400" i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1FA2BA-F493-4955-BC97-33A82922D5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7435" y="823477"/>
            <a:ext cx="2946565" cy="5238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69466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Simulink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9E1229-E3C8-4EC2-B0A8-C6260F71CD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72886"/>
            <a:ext cx="914400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0153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Simulink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A3AD9D6A-5800-4A2F-BF78-D7C835EBE731}"/>
              </a:ext>
            </a:extLst>
          </p:cNvPr>
          <p:cNvSpPr txBox="1">
            <a:spLocks/>
          </p:cNvSpPr>
          <p:nvPr/>
        </p:nvSpPr>
        <p:spPr>
          <a:xfrm>
            <a:off x="152399" y="1097912"/>
            <a:ext cx="8108373" cy="52474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fontAlgn="b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i="1" kern="1200" cap="none" baseline="0">
                <a:solidFill>
                  <a:schemeClr val="tx1"/>
                </a:solidFill>
                <a:latin typeface="Acumin Pro Condensed Semibold" panose="020B0506020202020204" pitchFamily="34" charset="77"/>
                <a:ea typeface="+mj-ea"/>
                <a:cs typeface="+mj-cs"/>
              </a:defRPr>
            </a:lvl1pPr>
          </a:lstStyle>
          <a:p>
            <a:pPr algn="just">
              <a:lnSpc>
                <a:spcPct val="110000"/>
              </a:lnSpc>
            </a:pPr>
            <a:r>
              <a:rPr lang="en-US" sz="2400" i="0" dirty="0"/>
              <a:t>Added Features:</a:t>
            </a:r>
          </a:p>
          <a:p>
            <a:pPr marL="457200" indent="-228600" algn="just">
              <a:lnSpc>
                <a:spcPct val="110000"/>
              </a:lnSpc>
              <a:buFont typeface="+mj-lt"/>
              <a:buAutoNum type="arabicPeriod"/>
            </a:pPr>
            <a:r>
              <a:rPr lang="en-US" sz="2400" i="0" dirty="0"/>
              <a:t>Ability to zero measurements after running the program </a:t>
            </a:r>
          </a:p>
          <a:p>
            <a:pPr marL="857250" lvl="1" algn="just">
              <a:lnSpc>
                <a:spcPct val="110000"/>
              </a:lnSpc>
            </a:pPr>
            <a:r>
              <a:rPr lang="en-US" dirty="0"/>
              <a:t>			</a:t>
            </a:r>
          </a:p>
          <a:p>
            <a:pPr marL="1143000" lvl="1" indent="-285750" algn="just">
              <a:lnSpc>
                <a:spcPct val="110000"/>
              </a:lnSpc>
              <a:buFont typeface="+mj-lt"/>
              <a:buAutoNum type="romanUcPeriod"/>
            </a:pPr>
            <a:endParaRPr lang="en-US" sz="500" i="0" dirty="0"/>
          </a:p>
          <a:p>
            <a:pPr marL="692150" indent="-290513" algn="just">
              <a:lnSpc>
                <a:spcPct val="110000"/>
              </a:lnSpc>
              <a:buFont typeface="+mj-lt"/>
              <a:buAutoNum type="arabicPeriod"/>
            </a:pPr>
            <a:endParaRPr lang="en-US" sz="2400" i="0" dirty="0"/>
          </a:p>
          <a:p>
            <a:pPr marL="692150" indent="-290513" algn="just">
              <a:lnSpc>
                <a:spcPct val="110000"/>
              </a:lnSpc>
              <a:buFont typeface="+mj-lt"/>
              <a:buAutoNum type="arabicPeriod"/>
            </a:pPr>
            <a:endParaRPr lang="en-US" sz="2400" i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072689-59B0-4769-8C0C-A2F0266BD6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46449"/>
            <a:ext cx="9144000" cy="315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13001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Simulink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A3AD9D6A-5800-4A2F-BF78-D7C835EBE731}"/>
              </a:ext>
            </a:extLst>
          </p:cNvPr>
          <p:cNvSpPr txBox="1">
            <a:spLocks/>
          </p:cNvSpPr>
          <p:nvPr/>
        </p:nvSpPr>
        <p:spPr>
          <a:xfrm>
            <a:off x="152399" y="1097912"/>
            <a:ext cx="8108373" cy="52474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fontAlgn="b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i="1" kern="1200" cap="none" baseline="0">
                <a:solidFill>
                  <a:schemeClr val="tx1"/>
                </a:solidFill>
                <a:latin typeface="Acumin Pro Condensed Semibold" panose="020B0506020202020204" pitchFamily="34" charset="77"/>
                <a:ea typeface="+mj-ea"/>
                <a:cs typeface="+mj-cs"/>
              </a:defRPr>
            </a:lvl1pPr>
          </a:lstStyle>
          <a:p>
            <a:pPr algn="just">
              <a:lnSpc>
                <a:spcPct val="110000"/>
              </a:lnSpc>
            </a:pPr>
            <a:r>
              <a:rPr lang="en-US" sz="2400" i="0" dirty="0"/>
              <a:t>Added Features:</a:t>
            </a:r>
          </a:p>
          <a:p>
            <a:pPr marL="228600" algn="just">
              <a:lnSpc>
                <a:spcPct val="110000"/>
              </a:lnSpc>
            </a:pPr>
            <a:r>
              <a:rPr lang="en-US" sz="2400" i="0" dirty="0"/>
              <a:t>2. Changing between different signals smoothly </a:t>
            </a:r>
          </a:p>
          <a:p>
            <a:pPr marL="857250" lvl="1" algn="just">
              <a:lnSpc>
                <a:spcPct val="110000"/>
              </a:lnSpc>
            </a:pPr>
            <a:r>
              <a:rPr lang="en-US" dirty="0"/>
              <a:t>			</a:t>
            </a:r>
          </a:p>
          <a:p>
            <a:pPr marL="1143000" lvl="1" indent="-285750" algn="just">
              <a:lnSpc>
                <a:spcPct val="110000"/>
              </a:lnSpc>
              <a:buFont typeface="+mj-lt"/>
              <a:buAutoNum type="romanUcPeriod"/>
            </a:pPr>
            <a:endParaRPr lang="en-US" sz="500" i="0" dirty="0"/>
          </a:p>
          <a:p>
            <a:pPr marL="692150" indent="-290513" algn="just">
              <a:lnSpc>
                <a:spcPct val="110000"/>
              </a:lnSpc>
              <a:buFont typeface="+mj-lt"/>
              <a:buAutoNum type="arabicPeriod"/>
            </a:pPr>
            <a:endParaRPr lang="en-US" sz="2400" i="0" dirty="0"/>
          </a:p>
          <a:p>
            <a:pPr marL="692150" indent="-290513" algn="just">
              <a:lnSpc>
                <a:spcPct val="110000"/>
              </a:lnSpc>
              <a:buFont typeface="+mj-lt"/>
              <a:buAutoNum type="arabicPeriod"/>
            </a:pPr>
            <a:endParaRPr lang="en-US" sz="2400" i="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649B885-2B6B-4DAF-B7BD-F59DD0E2A4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46449"/>
            <a:ext cx="9144000" cy="315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36205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Simulink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A3AD9D6A-5800-4A2F-BF78-D7C835EBE731}"/>
              </a:ext>
            </a:extLst>
          </p:cNvPr>
          <p:cNvSpPr txBox="1">
            <a:spLocks/>
          </p:cNvSpPr>
          <p:nvPr/>
        </p:nvSpPr>
        <p:spPr>
          <a:xfrm>
            <a:off x="152399" y="1097912"/>
            <a:ext cx="8108373" cy="52474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fontAlgn="b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i="1" kern="1200" cap="none" baseline="0">
                <a:solidFill>
                  <a:schemeClr val="tx1"/>
                </a:solidFill>
                <a:latin typeface="Acumin Pro Condensed Semibold" panose="020B0506020202020204" pitchFamily="34" charset="77"/>
                <a:ea typeface="+mj-ea"/>
                <a:cs typeface="+mj-cs"/>
              </a:defRPr>
            </a:lvl1pPr>
          </a:lstStyle>
          <a:p>
            <a:pPr algn="just">
              <a:lnSpc>
                <a:spcPct val="110000"/>
              </a:lnSpc>
            </a:pPr>
            <a:r>
              <a:rPr lang="en-US" sz="2400" i="0" dirty="0"/>
              <a:t>Added Features:</a:t>
            </a:r>
          </a:p>
          <a:p>
            <a:pPr marL="228600" algn="just">
              <a:lnSpc>
                <a:spcPct val="110000"/>
              </a:lnSpc>
            </a:pPr>
            <a:r>
              <a:rPr lang="en-US" sz="2400" i="0" dirty="0"/>
              <a:t>3. Pause / Resume the test</a:t>
            </a:r>
          </a:p>
          <a:p>
            <a:pPr marL="857250" lvl="1" algn="just">
              <a:lnSpc>
                <a:spcPct val="110000"/>
              </a:lnSpc>
            </a:pPr>
            <a:r>
              <a:rPr lang="en-US" dirty="0"/>
              <a:t>			</a:t>
            </a:r>
          </a:p>
          <a:p>
            <a:pPr marL="1143000" lvl="1" indent="-285750" algn="just">
              <a:lnSpc>
                <a:spcPct val="110000"/>
              </a:lnSpc>
              <a:buFont typeface="+mj-lt"/>
              <a:buAutoNum type="romanUcPeriod"/>
            </a:pPr>
            <a:endParaRPr lang="en-US" sz="500" i="0" dirty="0"/>
          </a:p>
          <a:p>
            <a:pPr marL="692150" indent="-290513" algn="just">
              <a:lnSpc>
                <a:spcPct val="110000"/>
              </a:lnSpc>
              <a:buFont typeface="+mj-lt"/>
              <a:buAutoNum type="arabicPeriod"/>
            </a:pPr>
            <a:endParaRPr lang="en-US" sz="2400" i="0" dirty="0"/>
          </a:p>
          <a:p>
            <a:pPr marL="692150" indent="-290513" algn="just">
              <a:lnSpc>
                <a:spcPct val="110000"/>
              </a:lnSpc>
              <a:buFont typeface="+mj-lt"/>
              <a:buAutoNum type="arabicPeriod"/>
            </a:pPr>
            <a:endParaRPr lang="en-US" sz="2400" i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A62EE8-8A1F-4ED8-B87B-C2B7AC6E9A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92871"/>
            <a:ext cx="9144000" cy="32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6378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Simulink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A3AD9D6A-5800-4A2F-BF78-D7C835EBE731}"/>
              </a:ext>
            </a:extLst>
          </p:cNvPr>
          <p:cNvSpPr txBox="1">
            <a:spLocks/>
          </p:cNvSpPr>
          <p:nvPr/>
        </p:nvSpPr>
        <p:spPr>
          <a:xfrm>
            <a:off x="152399" y="1097912"/>
            <a:ext cx="8108373" cy="52474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fontAlgn="b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i="1" kern="1200" cap="none" baseline="0">
                <a:solidFill>
                  <a:schemeClr val="tx1"/>
                </a:solidFill>
                <a:latin typeface="Acumin Pro Condensed Semibold" panose="020B0506020202020204" pitchFamily="34" charset="77"/>
                <a:ea typeface="+mj-ea"/>
                <a:cs typeface="+mj-cs"/>
              </a:defRPr>
            </a:lvl1pPr>
          </a:lstStyle>
          <a:p>
            <a:pPr algn="just">
              <a:lnSpc>
                <a:spcPct val="110000"/>
              </a:lnSpc>
            </a:pPr>
            <a:r>
              <a:rPr lang="en-US" sz="2400" i="0" dirty="0"/>
              <a:t>Added Features:</a:t>
            </a:r>
          </a:p>
          <a:p>
            <a:pPr marL="228600" algn="just">
              <a:lnSpc>
                <a:spcPct val="110000"/>
              </a:lnSpc>
            </a:pPr>
            <a:r>
              <a:rPr lang="en-US" sz="2400" i="0" dirty="0"/>
              <a:t>4. Turn the outer controller on/off or reset </a:t>
            </a:r>
          </a:p>
          <a:p>
            <a:pPr marL="857250" lvl="1" algn="just">
              <a:lnSpc>
                <a:spcPct val="110000"/>
              </a:lnSpc>
            </a:pPr>
            <a:r>
              <a:rPr lang="en-US" dirty="0"/>
              <a:t>			</a:t>
            </a:r>
          </a:p>
          <a:p>
            <a:pPr marL="1143000" lvl="1" indent="-285750" algn="just">
              <a:lnSpc>
                <a:spcPct val="110000"/>
              </a:lnSpc>
              <a:buFont typeface="+mj-lt"/>
              <a:buAutoNum type="romanUcPeriod"/>
            </a:pPr>
            <a:endParaRPr lang="en-US" sz="500" i="0" dirty="0"/>
          </a:p>
          <a:p>
            <a:pPr marL="692150" indent="-290513" algn="just">
              <a:lnSpc>
                <a:spcPct val="110000"/>
              </a:lnSpc>
              <a:buFont typeface="+mj-lt"/>
              <a:buAutoNum type="arabicPeriod"/>
            </a:pPr>
            <a:endParaRPr lang="en-US" sz="2400" i="0" dirty="0"/>
          </a:p>
          <a:p>
            <a:pPr marL="692150" indent="-290513" algn="just">
              <a:lnSpc>
                <a:spcPct val="110000"/>
              </a:lnSpc>
              <a:buFont typeface="+mj-lt"/>
              <a:buAutoNum type="arabicPeriod"/>
            </a:pPr>
            <a:endParaRPr lang="en-US" sz="2400" i="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E478758-279B-41FA-AAC8-D8952564D3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44701"/>
            <a:ext cx="9144000" cy="3393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84791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Simulink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A3AD9D6A-5800-4A2F-BF78-D7C835EBE731}"/>
              </a:ext>
            </a:extLst>
          </p:cNvPr>
          <p:cNvSpPr txBox="1">
            <a:spLocks/>
          </p:cNvSpPr>
          <p:nvPr/>
        </p:nvSpPr>
        <p:spPr>
          <a:xfrm>
            <a:off x="152399" y="1097912"/>
            <a:ext cx="8108373" cy="52474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fontAlgn="b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i="1" kern="1200" cap="none" baseline="0">
                <a:solidFill>
                  <a:schemeClr val="tx1"/>
                </a:solidFill>
                <a:latin typeface="Acumin Pro Condensed Semibold" panose="020B0506020202020204" pitchFamily="34" charset="77"/>
                <a:ea typeface="+mj-ea"/>
                <a:cs typeface="+mj-cs"/>
              </a:defRPr>
            </a:lvl1pPr>
          </a:lstStyle>
          <a:p>
            <a:pPr algn="just">
              <a:lnSpc>
                <a:spcPct val="110000"/>
              </a:lnSpc>
            </a:pPr>
            <a:r>
              <a:rPr lang="en-US" sz="2400" i="0" dirty="0"/>
              <a:t>Added Features:</a:t>
            </a:r>
          </a:p>
          <a:p>
            <a:pPr marL="228600" algn="just">
              <a:lnSpc>
                <a:spcPct val="110000"/>
              </a:lnSpc>
            </a:pPr>
            <a:r>
              <a:rPr lang="en-US" sz="2400" i="0" dirty="0"/>
              <a:t>5. Finishing the test and return to the initial position smoothly</a:t>
            </a:r>
          </a:p>
          <a:p>
            <a:pPr marL="857250" lvl="1" algn="just">
              <a:lnSpc>
                <a:spcPct val="110000"/>
              </a:lnSpc>
            </a:pPr>
            <a:r>
              <a:rPr lang="en-US" dirty="0"/>
              <a:t>			</a:t>
            </a:r>
          </a:p>
          <a:p>
            <a:pPr marL="1143000" lvl="1" indent="-285750" algn="just">
              <a:lnSpc>
                <a:spcPct val="110000"/>
              </a:lnSpc>
              <a:buFont typeface="+mj-lt"/>
              <a:buAutoNum type="romanUcPeriod"/>
            </a:pPr>
            <a:endParaRPr lang="en-US" sz="500" i="0" dirty="0"/>
          </a:p>
          <a:p>
            <a:pPr marL="692150" indent="-290513" algn="just">
              <a:lnSpc>
                <a:spcPct val="110000"/>
              </a:lnSpc>
              <a:buFont typeface="+mj-lt"/>
              <a:buAutoNum type="arabicPeriod"/>
            </a:pPr>
            <a:endParaRPr lang="en-US" sz="2400" i="0" dirty="0"/>
          </a:p>
          <a:p>
            <a:pPr marL="692150" indent="-290513" algn="just">
              <a:lnSpc>
                <a:spcPct val="110000"/>
              </a:lnSpc>
              <a:buFont typeface="+mj-lt"/>
              <a:buAutoNum type="arabicPeriod"/>
            </a:pPr>
            <a:endParaRPr lang="en-US" sz="2400" i="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0EC391-A086-4D3E-8C3E-6DAD2A8903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22413"/>
            <a:ext cx="9144000" cy="324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34244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Test Procedure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0B45F2C-B11F-4974-B1F0-9E5B3F7428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88352"/>
            <a:ext cx="9144000" cy="4281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61381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Tuning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EFDE37-A8C2-4499-B49C-0725F3F9E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823477"/>
            <a:ext cx="3886200" cy="5181599"/>
          </a:xfrm>
          <a:prstGeom prst="rect">
            <a:avLst/>
          </a:prstGeom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3DF6CD7D-E844-48AD-9D06-39ADED931DDB}"/>
              </a:ext>
            </a:extLst>
          </p:cNvPr>
          <p:cNvSpPr txBox="1">
            <a:spLocks/>
          </p:cNvSpPr>
          <p:nvPr/>
        </p:nvSpPr>
        <p:spPr>
          <a:xfrm>
            <a:off x="152400" y="1097911"/>
            <a:ext cx="5011882" cy="518159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algn="l" defTabSz="685800" rtl="0" eaLnBrk="1" fontAlgn="b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i="1" kern="1200" cap="none" baseline="0">
                <a:solidFill>
                  <a:schemeClr val="tx1"/>
                </a:solidFill>
                <a:latin typeface="Acumin Pro Condensed Semibold" panose="020B0506020202020204" pitchFamily="34" charset="77"/>
                <a:ea typeface="+mj-ea"/>
                <a:cs typeface="+mj-cs"/>
              </a:defRPr>
            </a:lvl1pPr>
          </a:lstStyle>
          <a:p>
            <a:pPr marL="692150" indent="-290513" algn="just">
              <a:lnSpc>
                <a:spcPct val="110000"/>
              </a:lnSpc>
              <a:buFont typeface="+mj-lt"/>
              <a:buAutoNum type="arabicPeriod"/>
            </a:pPr>
            <a:r>
              <a:rPr lang="en-US" sz="2400" i="0" dirty="0"/>
              <a:t>Tuning the inner controller was done gradually by increasing P then finding I</a:t>
            </a:r>
          </a:p>
          <a:p>
            <a:pPr marL="692150" indent="-290513" algn="just">
              <a:lnSpc>
                <a:spcPct val="110000"/>
              </a:lnSpc>
              <a:buFont typeface="+mj-lt"/>
              <a:buAutoNum type="arabicPeriod"/>
            </a:pPr>
            <a:r>
              <a:rPr lang="en-US" sz="2400" i="0" dirty="0">
                <a:solidFill>
                  <a:srgbClr val="C00000"/>
                </a:solidFill>
              </a:rPr>
              <a:t>The </a:t>
            </a:r>
            <a:r>
              <a:rPr lang="en-US" sz="2400" dirty="0">
                <a:solidFill>
                  <a:srgbClr val="C00000"/>
                </a:solidFill>
              </a:rPr>
              <a:t>Parametric Model </a:t>
            </a:r>
            <a:r>
              <a:rPr lang="en-US" sz="2400" i="0" dirty="0">
                <a:solidFill>
                  <a:srgbClr val="C00000"/>
                </a:solidFill>
              </a:rPr>
              <a:t>is different</a:t>
            </a:r>
          </a:p>
          <a:p>
            <a:pPr marL="692150" indent="-290513" algn="just">
              <a:lnSpc>
                <a:spcPct val="110000"/>
              </a:lnSpc>
              <a:buFont typeface="+mj-lt"/>
              <a:buAutoNum type="arabicPeriod"/>
            </a:pPr>
            <a:r>
              <a:rPr lang="en-US" sz="2400" i="0" dirty="0"/>
              <a:t>Good inner control gains are not necessarily safe for the outer controller</a:t>
            </a:r>
          </a:p>
          <a:p>
            <a:pPr marL="692150" indent="-290513" algn="just">
              <a:lnSpc>
                <a:spcPct val="110000"/>
              </a:lnSpc>
              <a:buFont typeface="+mj-lt"/>
              <a:buAutoNum type="arabicPeriod"/>
            </a:pPr>
            <a:r>
              <a:rPr lang="en-US" sz="2400" i="0" dirty="0"/>
              <a:t>Tuning the outer controller is tricky and was time consuming</a:t>
            </a:r>
          </a:p>
          <a:p>
            <a:pPr marL="692150" indent="-290513" algn="just">
              <a:lnSpc>
                <a:spcPct val="110000"/>
              </a:lnSpc>
              <a:buFont typeface="+mj-lt"/>
              <a:buAutoNum type="arabicPeriod"/>
            </a:pPr>
            <a:r>
              <a:rPr lang="en-US" sz="2400" i="0" dirty="0"/>
              <a:t>Too low or too high inner controller gain can drive the system to instability</a:t>
            </a:r>
          </a:p>
          <a:p>
            <a:pPr marL="685800" indent="-285750" algn="just">
              <a:lnSpc>
                <a:spcPct val="110000"/>
              </a:lnSpc>
              <a:buFont typeface="+mj-lt"/>
              <a:buAutoNum type="arabicPeriod"/>
            </a:pPr>
            <a:r>
              <a:rPr lang="en-US" sz="2400" i="0" dirty="0"/>
              <a:t>I gain is essential to eliminate steady stat error</a:t>
            </a:r>
          </a:p>
          <a:p>
            <a:pPr marL="633413" indent="-233363" algn="just">
              <a:lnSpc>
                <a:spcPct val="110000"/>
              </a:lnSpc>
              <a:buFont typeface="+mj-lt"/>
              <a:buAutoNum type="arabicPeriod"/>
            </a:pPr>
            <a:r>
              <a:rPr lang="en-US" sz="2400" i="0" dirty="0"/>
              <a:t>Very low D gain (0.001) improved stability </a:t>
            </a:r>
          </a:p>
          <a:p>
            <a:pPr marL="633413" indent="-233363" algn="just">
              <a:lnSpc>
                <a:spcPct val="110000"/>
              </a:lnSpc>
              <a:buFont typeface="+mj-lt"/>
              <a:buAutoNum type="arabicPeriod"/>
            </a:pPr>
            <a:r>
              <a:rPr lang="en-US" sz="2400" i="0" dirty="0"/>
              <a:t>Couldn’t get the outer controller to be as fast as the inner one</a:t>
            </a:r>
            <a:r>
              <a:rPr lang="en-US" sz="2400" dirty="0"/>
              <a:t>			</a:t>
            </a:r>
          </a:p>
          <a:p>
            <a:pPr marL="1143000" lvl="1" indent="-285750" algn="just">
              <a:lnSpc>
                <a:spcPct val="110000"/>
              </a:lnSpc>
              <a:buFont typeface="+mj-lt"/>
              <a:buAutoNum type="romanUcPeriod"/>
            </a:pPr>
            <a:endParaRPr lang="en-US" sz="500" i="0" dirty="0"/>
          </a:p>
          <a:p>
            <a:pPr marL="692150" indent="-290513" algn="just">
              <a:lnSpc>
                <a:spcPct val="110000"/>
              </a:lnSpc>
              <a:buFont typeface="+mj-lt"/>
              <a:buAutoNum type="arabicPeriod"/>
            </a:pPr>
            <a:endParaRPr lang="en-US" sz="2400" i="0" dirty="0"/>
          </a:p>
          <a:p>
            <a:pPr marL="692150" indent="-290513" algn="just">
              <a:lnSpc>
                <a:spcPct val="110000"/>
              </a:lnSpc>
              <a:buFont typeface="+mj-lt"/>
              <a:buAutoNum type="arabicPeriod"/>
            </a:pPr>
            <a:endParaRPr lang="en-US" sz="2400" i="0" dirty="0"/>
          </a:p>
        </p:txBody>
      </p:sp>
    </p:spTree>
    <p:extLst>
      <p:ext uri="{BB962C8B-B14F-4D97-AF65-F5344CB8AC3E}">
        <p14:creationId xmlns:p14="http://schemas.microsoft.com/office/powerpoint/2010/main" val="194573952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Tuning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BA317B-EFA3-4E4A-A55F-8E7C9FDAA7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29" y="945513"/>
            <a:ext cx="9144000" cy="31718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7598F1E-CBF7-4071-A2AA-20A47A1603B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8098"/>
          <a:stretch/>
        </p:blipFill>
        <p:spPr>
          <a:xfrm>
            <a:off x="16329" y="4292939"/>
            <a:ext cx="9144000" cy="1681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46364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Identification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25DBE6-B409-4F8B-A3DF-2D6F7384FF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85887"/>
            <a:ext cx="9144000" cy="408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43868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Online stiffness estimation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C91F9F-562A-4206-B1F3-66BFE45D93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72576"/>
            <a:ext cx="9144000" cy="403796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047D87-3C71-47DA-A4C3-F767928EE1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9547" y="870664"/>
            <a:ext cx="3412503" cy="5116672"/>
          </a:xfrm>
          <a:prstGeom prst="rect">
            <a:avLst/>
          </a:prstGeom>
        </p:spPr>
      </p:pic>
      <p:sp>
        <p:nvSpPr>
          <p:cNvPr id="11" name="Title 3">
            <a:extLst>
              <a:ext uri="{FF2B5EF4-FFF2-40B4-BE49-F238E27FC236}">
                <a16:creationId xmlns:a16="http://schemas.microsoft.com/office/drawing/2014/main" id="{B028CE9C-AC4F-4ABA-8804-AB10B0EFB5AD}"/>
              </a:ext>
            </a:extLst>
          </p:cNvPr>
          <p:cNvSpPr txBox="1">
            <a:spLocks/>
          </p:cNvSpPr>
          <p:nvPr/>
        </p:nvSpPr>
        <p:spPr>
          <a:xfrm>
            <a:off x="0" y="945513"/>
            <a:ext cx="8450036" cy="589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fontAlgn="b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i="1" kern="1200" cap="none" baseline="0">
                <a:solidFill>
                  <a:schemeClr val="tx1"/>
                </a:solidFill>
                <a:latin typeface="Acumin Pro Condensed Semibold" panose="020B0506020202020204" pitchFamily="34" charset="77"/>
                <a:ea typeface="+mj-ea"/>
                <a:cs typeface="+mj-cs"/>
              </a:defRPr>
            </a:lvl1pPr>
          </a:lstStyle>
          <a:p>
            <a:r>
              <a:rPr lang="en-US" dirty="0"/>
              <a:t>TSE with LSE fallback</a:t>
            </a:r>
          </a:p>
        </p:txBody>
      </p:sp>
    </p:spTree>
    <p:extLst>
      <p:ext uri="{BB962C8B-B14F-4D97-AF65-F5344CB8AC3E}">
        <p14:creationId xmlns:p14="http://schemas.microsoft.com/office/powerpoint/2010/main" val="1861019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Online stiffness estimation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AAE34511-11D5-4DF2-85D9-B384B0C99F7A}"/>
              </a:ext>
            </a:extLst>
          </p:cNvPr>
          <p:cNvSpPr txBox="1">
            <a:spLocks/>
          </p:cNvSpPr>
          <p:nvPr/>
        </p:nvSpPr>
        <p:spPr>
          <a:xfrm>
            <a:off x="0" y="945513"/>
            <a:ext cx="8450036" cy="589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fontAlgn="b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i="1" kern="1200" cap="none" baseline="0">
                <a:solidFill>
                  <a:schemeClr val="tx1"/>
                </a:solidFill>
                <a:latin typeface="Acumin Pro Condensed Semibold" panose="020B0506020202020204" pitchFamily="34" charset="77"/>
                <a:ea typeface="+mj-ea"/>
                <a:cs typeface="+mj-cs"/>
              </a:defRPr>
            </a:lvl1pPr>
          </a:lstStyle>
          <a:p>
            <a:r>
              <a:rPr lang="en-US" dirty="0"/>
              <a:t>TSE with LSE fallback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671F386-C19B-4E34-8093-205BDC5495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56580"/>
            <a:ext cx="9144000" cy="4058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04150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Online stiffness estimation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929EA4-5CF0-4175-8A25-5079C504FE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14610"/>
            <a:ext cx="9144000" cy="2939182"/>
          </a:xfrm>
          <a:prstGeom prst="rect">
            <a:avLst/>
          </a:prstGeom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id="{AAE34511-11D5-4DF2-85D9-B384B0C99F7A}"/>
              </a:ext>
            </a:extLst>
          </p:cNvPr>
          <p:cNvSpPr txBox="1">
            <a:spLocks/>
          </p:cNvSpPr>
          <p:nvPr/>
        </p:nvSpPr>
        <p:spPr>
          <a:xfrm>
            <a:off x="0" y="945513"/>
            <a:ext cx="8450036" cy="589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fontAlgn="b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i="1" kern="1200" cap="none" baseline="0">
                <a:solidFill>
                  <a:schemeClr val="tx1"/>
                </a:solidFill>
                <a:latin typeface="Acumin Pro Condensed Semibold" panose="020B0506020202020204" pitchFamily="34" charset="77"/>
                <a:ea typeface="+mj-ea"/>
                <a:cs typeface="+mj-cs"/>
              </a:defRPr>
            </a:lvl1pPr>
          </a:lstStyle>
          <a:p>
            <a:r>
              <a:rPr lang="en-US" dirty="0"/>
              <a:t>TSE with LSE fallback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50FB28-05B8-4910-B241-408B45D05C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628" y="4353792"/>
            <a:ext cx="9144000" cy="1634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91064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 fontScale="90000"/>
          </a:bodyPr>
          <a:lstStyle/>
          <a:p>
            <a:pPr>
              <a:lnSpc>
                <a:spcPct val="110000"/>
              </a:lnSpc>
            </a:pPr>
            <a:r>
              <a:rPr lang="en-US" i="0" dirty="0">
                <a:solidFill>
                  <a:schemeClr val="bg1"/>
                </a:solidFill>
              </a:rPr>
              <a:t>Initial Online Stability Analysis Approach 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2544C08-20AE-4B26-B702-1CB1353ADD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4" y="2032633"/>
            <a:ext cx="9144000" cy="3274928"/>
          </a:xfrm>
          <a:prstGeom prst="rect">
            <a:avLst/>
          </a:prstGeom>
        </p:spPr>
      </p:pic>
      <p:sp>
        <p:nvSpPr>
          <p:cNvPr id="10" name="Title 3">
            <a:extLst>
              <a:ext uri="{FF2B5EF4-FFF2-40B4-BE49-F238E27FC236}">
                <a16:creationId xmlns:a16="http://schemas.microsoft.com/office/drawing/2014/main" id="{BDF4DDC4-5220-456E-B633-9B0E9FB048F2}"/>
              </a:ext>
            </a:extLst>
          </p:cNvPr>
          <p:cNvSpPr txBox="1">
            <a:spLocks/>
          </p:cNvSpPr>
          <p:nvPr/>
        </p:nvSpPr>
        <p:spPr>
          <a:xfrm>
            <a:off x="107224" y="945513"/>
            <a:ext cx="8450036" cy="589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685800" rtl="0" eaLnBrk="1" fontAlgn="b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i="1" kern="1200" cap="none" baseline="0">
                <a:solidFill>
                  <a:schemeClr val="tx1"/>
                </a:solidFill>
                <a:latin typeface="Acumin Pro Condensed Semibold" panose="020B0506020202020204" pitchFamily="34" charset="77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en-US" i="0" dirty="0"/>
              <a:t>Varying inner P gain online (BLWN 80 Hz)</a:t>
            </a:r>
          </a:p>
        </p:txBody>
      </p:sp>
    </p:spTree>
    <p:extLst>
      <p:ext uri="{BB962C8B-B14F-4D97-AF65-F5344CB8AC3E}">
        <p14:creationId xmlns:p14="http://schemas.microsoft.com/office/powerpoint/2010/main" val="384140135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5ACD111-02A5-49DE-BF34-02EDF0868CC2}"/>
              </a:ext>
            </a:extLst>
          </p:cNvPr>
          <p:cNvSpPr/>
          <p:nvPr/>
        </p:nvSpPr>
        <p:spPr>
          <a:xfrm>
            <a:off x="0" y="-9625"/>
            <a:ext cx="9160329" cy="83310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DD50425-C6CF-465E-06C4-01AD185DD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64" y="112410"/>
            <a:ext cx="8450036" cy="589032"/>
          </a:xfrm>
        </p:spPr>
        <p:txBody>
          <a:bodyPr>
            <a:normAutofit fontScale="90000"/>
          </a:bodyPr>
          <a:lstStyle/>
          <a:p>
            <a:pPr>
              <a:lnSpc>
                <a:spcPct val="110000"/>
              </a:lnSpc>
            </a:pPr>
            <a:r>
              <a:rPr lang="en-US" i="0" dirty="0">
                <a:solidFill>
                  <a:schemeClr val="bg1"/>
                </a:solidFill>
              </a:rPr>
              <a:t>Initial Online Stability Analysis Approach 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08179A-8DDA-F8E8-22F9-CD22A12BAFD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085668" y="6065933"/>
            <a:ext cx="715432" cy="707399"/>
          </a:xfrm>
        </p:spPr>
        <p:txBody>
          <a:bodyPr anchor="ctr"/>
          <a:lstStyle/>
          <a:p>
            <a:r>
              <a:rPr lang="en-US" sz="18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BDF4DDC4-5220-456E-B633-9B0E9FB048F2}"/>
              </a:ext>
            </a:extLst>
          </p:cNvPr>
          <p:cNvSpPr txBox="1">
            <a:spLocks/>
          </p:cNvSpPr>
          <p:nvPr/>
        </p:nvSpPr>
        <p:spPr>
          <a:xfrm>
            <a:off x="107224" y="945513"/>
            <a:ext cx="8450036" cy="589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685800" rtl="0" eaLnBrk="1" fontAlgn="b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i="1" kern="1200" cap="none" baseline="0">
                <a:solidFill>
                  <a:schemeClr val="tx1"/>
                </a:solidFill>
                <a:latin typeface="Acumin Pro Condensed Semibold" panose="020B0506020202020204" pitchFamily="34" charset="77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en-US" i="0" dirty="0"/>
              <a:t>Varying inner P gain online (BLWN 5 Hz)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93E2684-2951-4EE1-9FAC-22F674C134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49490"/>
            <a:ext cx="9144000" cy="335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71891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72CBA-026F-7E96-546F-23B8813A8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5552662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EFFFF"/>
      </a:lt1>
      <a:dk2>
        <a:srgbClr val="55585F"/>
      </a:dk2>
      <a:lt2>
        <a:srgbClr val="CECACB"/>
      </a:lt2>
      <a:accent1>
        <a:srgbClr val="CFB891"/>
      </a:accent1>
      <a:accent2>
        <a:srgbClr val="555960"/>
      </a:accent2>
      <a:accent3>
        <a:srgbClr val="8D6F3D"/>
      </a:accent3>
      <a:accent4>
        <a:srgbClr val="FFFFFF"/>
      </a:accent4>
      <a:accent5>
        <a:srgbClr val="DAAA00"/>
      </a:accent5>
      <a:accent6>
        <a:srgbClr val="9D9694"/>
      </a:accent6>
      <a:hlink>
        <a:srgbClr val="000000"/>
      </a:hlink>
      <a:folHlink>
        <a:srgbClr val="FEFFFF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M-23-645083-Purdue-Standard-20230329" id="{27BFFCF5-3893-564F-9D79-7211049AF84A}" vid="{DA483483-262C-8944-9745-BAAE73176DE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3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C3FE47BD-55C4-4FA7-9FEE-43319737D96C}">
  <we:reference id="wa200010215" version="2.0.0.0" store="en-US" storeType="OMEX"/>
  <we:alternateReferences>
    <we:reference id="wa200010215" version="2.0.0.0" store="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4E202481DC1CB46AA011D949D311478" ma:contentTypeVersion="13" ma:contentTypeDescription="Create a new document." ma:contentTypeScope="" ma:versionID="309c718596e4092f54ce9aa93358bb8d">
  <xsd:schema xmlns:xsd="http://www.w3.org/2001/XMLSchema" xmlns:xs="http://www.w3.org/2001/XMLSchema" xmlns:p="http://schemas.microsoft.com/office/2006/metadata/properties" xmlns:ns2="37af3f4b-4b66-46f9-8456-831d9bc3e737" xmlns:ns3="d6656b4d-3fa0-4709-acfb-d5e813445d1e" targetNamespace="http://schemas.microsoft.com/office/2006/metadata/properties" ma:root="true" ma:fieldsID="0c34f3e70276db9d2471c2526b8de3df" ns2:_="" ns3:_="">
    <xsd:import namespace="37af3f4b-4b66-46f9-8456-831d9bc3e737"/>
    <xsd:import namespace="d6656b4d-3fa0-4709-acfb-d5e813445d1e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af3f4b-4b66-46f9-8456-831d9bc3e737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8e9e90a8-b24c-4be7-8760-a88b2cd47eb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656b4d-3fa0-4709-acfb-d5e813445d1e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4ebcf308-42de-4d63-b51a-b2360cc04078}" ma:internalName="TaxCatchAll" ma:showField="CatchAllData" ma:web="d6656b4d-3fa0-4709-acfb-d5e813445d1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d6656b4d-3fa0-4709-acfb-d5e813445d1e">
      <UserInfo>
        <DisplayName>Schott, Thomas H.</DisplayName>
        <AccountId>17</AccountId>
        <AccountType/>
      </UserInfo>
      <UserInfo>
        <DisplayName>Sarault, Olivia M</DisplayName>
        <AccountId>29</AccountId>
        <AccountType/>
      </UserInfo>
      <UserInfo>
        <DisplayName>Hiller, Kelly R</DisplayName>
        <AccountId>98</AccountId>
        <AccountType/>
      </UserInfo>
      <UserInfo>
        <DisplayName>Eddy, Abigail Ellen</DisplayName>
        <AccountId>46</AccountId>
        <AccountType/>
      </UserInfo>
      <UserInfo>
        <DisplayName>Gu, Yu Rain</DisplayName>
        <AccountId>77</AccountId>
        <AccountType/>
      </UserInfo>
      <UserInfo>
        <DisplayName>Reese, Kristy S</DisplayName>
        <AccountId>26</AccountId>
        <AccountType/>
      </UserInfo>
    </SharedWithUsers>
    <lcf76f155ced4ddcb4097134ff3c332f xmlns="37af3f4b-4b66-46f9-8456-831d9bc3e737">
      <Terms xmlns="http://schemas.microsoft.com/office/infopath/2007/PartnerControls"/>
    </lcf76f155ced4ddcb4097134ff3c332f>
    <TaxCatchAll xmlns="d6656b4d-3fa0-4709-acfb-d5e813445d1e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4D795B0-FAA0-424A-9B96-7691ED1EF2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7af3f4b-4b66-46f9-8456-831d9bc3e737"/>
    <ds:schemaRef ds:uri="d6656b4d-3fa0-4709-acfb-d5e813445d1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1DE0D6C-581B-4814-98E7-EF172D5D46A1}">
  <ds:schemaRefs>
    <ds:schemaRef ds:uri="http://www.w3.org/XML/1998/namespace"/>
    <ds:schemaRef ds:uri="http://schemas.microsoft.com/office/2006/metadata/properties"/>
    <ds:schemaRef ds:uri="d6656b4d-3fa0-4709-acfb-d5e813445d1e"/>
    <ds:schemaRef ds:uri="http://schemas.microsoft.com/office/2006/documentManagement/types"/>
    <ds:schemaRef ds:uri="37af3f4b-4b66-46f9-8456-831d9bc3e737"/>
    <ds:schemaRef ds:uri="http://purl.org/dc/elements/1.1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5B64EEB-1B4A-4920-AA44-E234D7D487D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17248</TotalTime>
  <Words>1313</Words>
  <Application>Microsoft Office PowerPoint</Application>
  <PresentationFormat>On-screen Show (4:3)</PresentationFormat>
  <Paragraphs>397</Paragraphs>
  <Slides>76</Slides>
  <Notes>75</Notes>
  <HiddenSlides>0</HiddenSlides>
  <MMClips>1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76</vt:i4>
      </vt:variant>
    </vt:vector>
  </HeadingPairs>
  <TitlesOfParts>
    <vt:vector size="89" baseType="lpstr">
      <vt:lpstr>Acumin Pro Medium</vt:lpstr>
      <vt:lpstr>Calibri Light</vt:lpstr>
      <vt:lpstr>Acumin Pro Condensed</vt:lpstr>
      <vt:lpstr>Franklin Gothic Medium Cond</vt:lpstr>
      <vt:lpstr>Arial</vt:lpstr>
      <vt:lpstr>Wingdings</vt:lpstr>
      <vt:lpstr>Acumin Pro Semibold</vt:lpstr>
      <vt:lpstr>Acumin Pro</vt:lpstr>
      <vt:lpstr>Franklin Gothic Book</vt:lpstr>
      <vt:lpstr>Acumin Pro Condensed Semibold</vt:lpstr>
      <vt:lpstr>Calibri</vt:lpstr>
      <vt:lpstr>Franklin Gothic Medium</vt:lpstr>
      <vt:lpstr>Office Theme</vt:lpstr>
      <vt:lpstr>AN ONLINE STABILITY INDICATOR FOR REAL-TIME HYBRID SIMULATION</vt:lpstr>
      <vt:lpstr>Proposed Setup</vt:lpstr>
      <vt:lpstr>Proposed Setup</vt:lpstr>
      <vt:lpstr>Proposed Setup</vt:lpstr>
      <vt:lpstr>Proposed Setup</vt:lpstr>
      <vt:lpstr>Proposed Setup</vt:lpstr>
      <vt:lpstr>Proposed Setup</vt:lpstr>
      <vt:lpstr>Proposed Setup</vt:lpstr>
      <vt:lpstr>Proposed Setup</vt:lpstr>
      <vt:lpstr>Proposed Setup</vt:lpstr>
      <vt:lpstr>Proposed Setup</vt:lpstr>
      <vt:lpstr>Proposed Setup</vt:lpstr>
      <vt:lpstr>AN ONLINE STABILITY INDICATOR FOR REAL-TIME HYBRID SIMULATION</vt:lpstr>
      <vt:lpstr>Proposed Setup</vt:lpstr>
      <vt:lpstr>Proposed Setup</vt:lpstr>
      <vt:lpstr>Proposed Setup</vt:lpstr>
      <vt:lpstr>Proposed Setup</vt:lpstr>
      <vt:lpstr>Proposed Setup</vt:lpstr>
      <vt:lpstr>Proposed Setup</vt:lpstr>
      <vt:lpstr>Proposed Setup</vt:lpstr>
      <vt:lpstr>Proposed Setup</vt:lpstr>
      <vt:lpstr>Proposed Setup</vt:lpstr>
      <vt:lpstr>Proposed Setup</vt:lpstr>
      <vt:lpstr>Proposed Setup</vt:lpstr>
      <vt:lpstr>Proposed Setup</vt:lpstr>
      <vt:lpstr>AN ONLINE STABILITY INDICATOR FOR RTHS EXPERIMENTAL DESIGN</vt:lpstr>
      <vt:lpstr>Connection Design</vt:lpstr>
      <vt:lpstr>Connection Design</vt:lpstr>
      <vt:lpstr>Connection Design</vt:lpstr>
      <vt:lpstr>Connection Design</vt:lpstr>
      <vt:lpstr>Connection Design</vt:lpstr>
      <vt:lpstr>Connection Design</vt:lpstr>
      <vt:lpstr>Connection Design</vt:lpstr>
      <vt:lpstr>Connection Design</vt:lpstr>
      <vt:lpstr>Connection Design</vt:lpstr>
      <vt:lpstr>Connection Design</vt:lpstr>
      <vt:lpstr>AN ONLINE STABILITY INDICATOR FOR REAL-TIME HYBRID SIMULATION</vt:lpstr>
      <vt:lpstr>Connection Design</vt:lpstr>
      <vt:lpstr>Simulink Update</vt:lpstr>
      <vt:lpstr>Simulink Update</vt:lpstr>
      <vt:lpstr>Simulink Update</vt:lpstr>
      <vt:lpstr>AN ONLINE STABILITY INDICATOR FOR REAL-TIME HYBRID SIMULATION</vt:lpstr>
      <vt:lpstr>Simulink Update</vt:lpstr>
      <vt:lpstr>Setup 1 : Bolts Testing</vt:lpstr>
      <vt:lpstr>Setup 1 : Bolts Testing</vt:lpstr>
      <vt:lpstr>Setup 2 : Gaurave’s Setup</vt:lpstr>
      <vt:lpstr>Setup 2 : Gaurave’s Setup</vt:lpstr>
      <vt:lpstr>Setup 2 : Gaurave’s Setup</vt:lpstr>
      <vt:lpstr>AN ONLINE STABILITY INDICATOR FOR REAL-TIME HYBRID SIMULATION</vt:lpstr>
      <vt:lpstr>System Identification</vt:lpstr>
      <vt:lpstr>System Identification</vt:lpstr>
      <vt:lpstr>System Identification</vt:lpstr>
      <vt:lpstr>System Identification</vt:lpstr>
      <vt:lpstr>System Identification</vt:lpstr>
      <vt:lpstr>System Identification</vt:lpstr>
      <vt:lpstr>System Identification</vt:lpstr>
      <vt:lpstr>System Identification</vt:lpstr>
      <vt:lpstr>Acceleration</vt:lpstr>
      <vt:lpstr>AN ONLINE STABILITY INDICATOR FOR REAL-TIME HYBRID SIMULATION</vt:lpstr>
      <vt:lpstr>Steel Column Setup</vt:lpstr>
      <vt:lpstr>Simulink</vt:lpstr>
      <vt:lpstr>Simulink</vt:lpstr>
      <vt:lpstr>Simulink</vt:lpstr>
      <vt:lpstr>Simulink</vt:lpstr>
      <vt:lpstr>Simulink</vt:lpstr>
      <vt:lpstr>Simulink</vt:lpstr>
      <vt:lpstr>Test Procedure</vt:lpstr>
      <vt:lpstr>Tuning</vt:lpstr>
      <vt:lpstr>Tuning</vt:lpstr>
      <vt:lpstr>Identification</vt:lpstr>
      <vt:lpstr>Online stiffness estimation</vt:lpstr>
      <vt:lpstr>Online stiffness estimation</vt:lpstr>
      <vt:lpstr>Online stiffness estimation</vt:lpstr>
      <vt:lpstr>Initial Online Stability Analysis Approach </vt:lpstr>
      <vt:lpstr>Initial Online Stability Analysis Approach 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Ramona McCarthy</dc:creator>
  <cp:lastModifiedBy>Victus</cp:lastModifiedBy>
  <cp:revision>341</cp:revision>
  <dcterms:created xsi:type="dcterms:W3CDTF">2023-02-16T02:16:06Z</dcterms:created>
  <dcterms:modified xsi:type="dcterms:W3CDTF">2026-06-18T15:57:52Z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044bd30-2ed7-4c9d-9d12-46200872a97b_Enabled">
    <vt:lpwstr>true</vt:lpwstr>
  </property>
  <property fmtid="{D5CDD505-2E9C-101B-9397-08002B2CF9AE}" pid="3" name="MSIP_Label_4044bd30-2ed7-4c9d-9d12-46200872a97b_SetDate">
    <vt:lpwstr>2023-02-20T19:00:53Z</vt:lpwstr>
  </property>
  <property fmtid="{D5CDD505-2E9C-101B-9397-08002B2CF9AE}" pid="4" name="MSIP_Label_4044bd30-2ed7-4c9d-9d12-46200872a97b_Method">
    <vt:lpwstr>Standard</vt:lpwstr>
  </property>
  <property fmtid="{D5CDD505-2E9C-101B-9397-08002B2CF9AE}" pid="5" name="MSIP_Label_4044bd30-2ed7-4c9d-9d12-46200872a97b_Name">
    <vt:lpwstr>defa4170-0d19-0005-0004-bc88714345d2</vt:lpwstr>
  </property>
  <property fmtid="{D5CDD505-2E9C-101B-9397-08002B2CF9AE}" pid="6" name="MSIP_Label_4044bd30-2ed7-4c9d-9d12-46200872a97b_SiteId">
    <vt:lpwstr>4130bd39-7c53-419c-b1e5-8758d6d63f21</vt:lpwstr>
  </property>
  <property fmtid="{D5CDD505-2E9C-101B-9397-08002B2CF9AE}" pid="7" name="MSIP_Label_4044bd30-2ed7-4c9d-9d12-46200872a97b_ActionId">
    <vt:lpwstr>b33bf962-ed92-4dd9-bc75-9825fb79b2e3</vt:lpwstr>
  </property>
  <property fmtid="{D5CDD505-2E9C-101B-9397-08002B2CF9AE}" pid="8" name="MSIP_Label_4044bd30-2ed7-4c9d-9d12-46200872a97b_ContentBits">
    <vt:lpwstr>0</vt:lpwstr>
  </property>
  <property fmtid="{D5CDD505-2E9C-101B-9397-08002B2CF9AE}" pid="9" name="ContentTypeId">
    <vt:lpwstr>0x01010054E202481DC1CB46AA011D949D311478</vt:lpwstr>
  </property>
  <property fmtid="{D5CDD505-2E9C-101B-9397-08002B2CF9AE}" pid="10" name="MediaServiceImageTags">
    <vt:lpwstr/>
  </property>
</Properties>
</file>